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handoutMasterIdLst>
    <p:handoutMasterId r:id="rId4"/>
  </p:handoutMasterIdLst>
  <p:sldIdLst>
    <p:sldId id="263" r:id="rId2"/>
  </p:sldIdLst>
  <p:sldSz cx="21599525" cy="10799763"/>
  <p:notesSz cx="9144000" cy="6858000"/>
  <p:custDataLst>
    <p:tags r:id="rId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X230" initials="X" lastIdx="1" clrIdx="0"/>
  <p:cmAuthor id="0" name="李亚勇" initials="xb21cn" lastIdx="4" clrIdx="0"/>
  <p:cmAuthor id="1" name="微软用户" initials="微" lastIdx="1" clrIdx="0"/>
  <p:cmAuthor id="8" name="刘建华" initials="刘" lastIdx="1" clrIdx="0"/>
  <p:cmAuthor id="2" name="周毅" initials="周" lastIdx="23" clrIdx="1"/>
  <p:cmAuthor id="3" name="Zhao Libo" initials="Z" lastIdx="6" clrIdx="2"/>
  <p:cmAuthor id="4" name="中建五局工业设备安装有限公司北京国贸三期B项目部" initials="中" lastIdx="0" clrIdx="3"/>
  <p:cmAuthor id="5" name="刘钊" initials="刘" lastIdx="2" clrIdx="4"/>
  <p:cmAuthor id="6" name="刘骁" initials="刘" lastIdx="4"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0CECE"/>
    <a:srgbClr val="AFABAB"/>
    <a:srgbClr val="99FAFB"/>
    <a:srgbClr val="65F7F9"/>
    <a:srgbClr val="6DB8F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10" autoAdjust="0"/>
    <p:restoredTop sz="94660"/>
  </p:normalViewPr>
  <p:slideViewPr>
    <p:cSldViewPr snapToGrid="0">
      <p:cViewPr>
        <p:scale>
          <a:sx n="75" d="100"/>
          <a:sy n="75" d="100"/>
        </p:scale>
        <p:origin x="-78" y="1248"/>
      </p:cViewPr>
      <p:guideLst>
        <p:guide orient="horz" pos="3401"/>
        <p:guide pos="68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tags" Target="tags/tag1.xml"/><Relationship Id="rId10" Type="http://schemas.openxmlformats.org/officeDocument/2006/relationships/tableStyles" Target="tableStyles.xml"/><Relationship Id="rId4" Type="http://schemas.openxmlformats.org/officeDocument/2006/relationships/handoutMaster" Target="handoutMasters/handout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pPr/>
              <a:t>2023-8-10</a:t>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2023-8-10</a:t>
            </a:fld>
            <a:endParaRPr lang="zh-CN" altLang="en-US"/>
          </a:p>
        </p:txBody>
      </p:sp>
      <p:sp>
        <p:nvSpPr>
          <p:cNvPr id="4" name="幻灯片图像占位符 3"/>
          <p:cNvSpPr>
            <a:spLocks noGrp="1" noRot="1" noChangeAspect="1"/>
          </p:cNvSpPr>
          <p:nvPr>
            <p:ph type="sldImg" idx="2"/>
          </p:nvPr>
        </p:nvSpPr>
        <p:spPr>
          <a:xfrm>
            <a:off x="2257425" y="857250"/>
            <a:ext cx="462915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257425" y="857250"/>
            <a:ext cx="4629150" cy="2314575"/>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20193" y="1767751"/>
            <a:ext cx="18362184" cy="3760532"/>
          </a:xfrm>
        </p:spPr>
        <p:txBody>
          <a:bodyPr anchor="b"/>
          <a:lstStyle>
            <a:lvl1pPr algn="ctr">
              <a:defRPr sz="9445"/>
            </a:lvl1pPr>
          </a:lstStyle>
          <a:p>
            <a:r>
              <a:rPr lang="zh-CN" altLang="en-US"/>
              <a:t>单击此处编辑母版标题样式</a:t>
            </a:r>
            <a:endParaRPr lang="en-US" dirty="0"/>
          </a:p>
        </p:txBody>
      </p:sp>
      <p:sp>
        <p:nvSpPr>
          <p:cNvPr id="3" name="Subtitle 2"/>
          <p:cNvSpPr>
            <a:spLocks noGrp="1"/>
          </p:cNvSpPr>
          <p:nvPr>
            <p:ph type="subTitle" idx="1"/>
          </p:nvPr>
        </p:nvSpPr>
        <p:spPr>
          <a:xfrm>
            <a:off x="2700321" y="5673304"/>
            <a:ext cx="16201927" cy="2607868"/>
          </a:xfrm>
        </p:spPr>
        <p:txBody>
          <a:bodyPr/>
          <a:lstStyle>
            <a:lvl1pPr marL="0" indent="0" algn="ctr">
              <a:buNone/>
              <a:defRPr sz="3780"/>
            </a:lvl1pPr>
            <a:lvl2pPr marL="719455" indent="0" algn="ctr">
              <a:buNone/>
              <a:defRPr sz="3150"/>
            </a:lvl2pPr>
            <a:lvl3pPr marL="1440180" indent="0" algn="ctr">
              <a:buNone/>
              <a:defRPr sz="2840"/>
            </a:lvl3pPr>
            <a:lvl4pPr marL="2159635" indent="0" algn="ctr">
              <a:buNone/>
              <a:defRPr sz="2520"/>
            </a:lvl4pPr>
            <a:lvl5pPr marL="2880360" indent="0" algn="ctr">
              <a:buNone/>
              <a:defRPr sz="2520"/>
            </a:lvl5pPr>
            <a:lvl6pPr marL="3599815" indent="0" algn="ctr">
              <a:buNone/>
              <a:defRPr sz="2520"/>
            </a:lvl6pPr>
            <a:lvl7pPr marL="4320540" indent="0" algn="ctr">
              <a:buNone/>
              <a:defRPr sz="2520"/>
            </a:lvl7pPr>
            <a:lvl8pPr marL="5040630" indent="0" algn="ctr">
              <a:buNone/>
              <a:defRPr sz="2520"/>
            </a:lvl8pPr>
            <a:lvl9pPr marL="5760720" indent="0" algn="ctr">
              <a:buNone/>
              <a:defRPr sz="252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459340" y="575082"/>
            <a:ext cx="4658054" cy="915379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485178" y="575082"/>
            <a:ext cx="13704130" cy="915379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473926" y="2692885"/>
            <a:ext cx="18632216" cy="4493136"/>
          </a:xfrm>
        </p:spPr>
        <p:txBody>
          <a:bodyPr anchor="b"/>
          <a:lstStyle>
            <a:lvl1pPr>
              <a:defRPr sz="9445"/>
            </a:lvl1pPr>
          </a:lstStyle>
          <a:p>
            <a:r>
              <a:rPr lang="zh-CN" altLang="en-US"/>
              <a:t>单击此处编辑母版标题样式</a:t>
            </a:r>
            <a:endParaRPr lang="en-US" dirty="0"/>
          </a:p>
        </p:txBody>
      </p:sp>
      <p:sp>
        <p:nvSpPr>
          <p:cNvPr id="3" name="Text Placeholder 2"/>
          <p:cNvSpPr>
            <a:spLocks noGrp="1"/>
          </p:cNvSpPr>
          <p:nvPr>
            <p:ph type="body" idx="1"/>
          </p:nvPr>
        </p:nvSpPr>
        <p:spPr>
          <a:xfrm>
            <a:off x="1473926" y="7228527"/>
            <a:ext cx="18632216" cy="2362834"/>
          </a:xfrm>
        </p:spPr>
        <p:txBody>
          <a:bodyPr/>
          <a:lstStyle>
            <a:lvl1pPr marL="0" indent="0">
              <a:buNone/>
              <a:defRPr sz="3780">
                <a:solidFill>
                  <a:schemeClr val="tx1"/>
                </a:solidFill>
              </a:defRPr>
            </a:lvl1pPr>
            <a:lvl2pPr marL="719455" indent="0">
              <a:buNone/>
              <a:defRPr sz="3150">
                <a:solidFill>
                  <a:schemeClr val="tx1">
                    <a:tint val="75000"/>
                  </a:schemeClr>
                </a:solidFill>
              </a:defRPr>
            </a:lvl2pPr>
            <a:lvl3pPr marL="1440180" indent="0">
              <a:buNone/>
              <a:defRPr sz="2840">
                <a:solidFill>
                  <a:schemeClr val="tx1">
                    <a:tint val="75000"/>
                  </a:schemeClr>
                </a:solidFill>
              </a:defRPr>
            </a:lvl3pPr>
            <a:lvl4pPr marL="2159635" indent="0">
              <a:buNone/>
              <a:defRPr sz="2520">
                <a:solidFill>
                  <a:schemeClr val="tx1">
                    <a:tint val="75000"/>
                  </a:schemeClr>
                </a:solidFill>
              </a:defRPr>
            </a:lvl4pPr>
            <a:lvl5pPr marL="2880360" indent="0">
              <a:buNone/>
              <a:defRPr sz="2520">
                <a:solidFill>
                  <a:schemeClr val="tx1">
                    <a:tint val="75000"/>
                  </a:schemeClr>
                </a:solidFill>
              </a:defRPr>
            </a:lvl5pPr>
            <a:lvl6pPr marL="3599815" indent="0">
              <a:buNone/>
              <a:defRPr sz="2520">
                <a:solidFill>
                  <a:schemeClr val="tx1">
                    <a:tint val="75000"/>
                  </a:schemeClr>
                </a:solidFill>
              </a:defRPr>
            </a:lvl6pPr>
            <a:lvl7pPr marL="4320540" indent="0">
              <a:buNone/>
              <a:defRPr sz="2520">
                <a:solidFill>
                  <a:schemeClr val="tx1">
                    <a:tint val="75000"/>
                  </a:schemeClr>
                </a:solidFill>
              </a:defRPr>
            </a:lvl7pPr>
            <a:lvl8pPr marL="5040630" indent="0">
              <a:buNone/>
              <a:defRPr sz="2520">
                <a:solidFill>
                  <a:schemeClr val="tx1">
                    <a:tint val="75000"/>
                  </a:schemeClr>
                </a:solidFill>
              </a:defRPr>
            </a:lvl8pPr>
            <a:lvl9pPr marL="5760720" indent="0">
              <a:buNone/>
              <a:defRPr sz="252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485175" y="2875407"/>
            <a:ext cx="9181092" cy="68534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10936301" y="2875407"/>
            <a:ext cx="9181092" cy="685347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487990" y="575084"/>
            <a:ext cx="18632216" cy="208779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487993" y="2647876"/>
            <a:ext cx="9138897" cy="1297683"/>
          </a:xfrm>
        </p:spPr>
        <p:txBody>
          <a:bodyPr anchor="b"/>
          <a:lstStyle>
            <a:lvl1pPr marL="0" indent="0">
              <a:buNone/>
              <a:defRPr sz="3780" b="1"/>
            </a:lvl1pPr>
            <a:lvl2pPr marL="719455" indent="0">
              <a:buNone/>
              <a:defRPr sz="3150" b="1"/>
            </a:lvl2pPr>
            <a:lvl3pPr marL="1440180" indent="0">
              <a:buNone/>
              <a:defRPr sz="2840" b="1"/>
            </a:lvl3pPr>
            <a:lvl4pPr marL="2159635" indent="0">
              <a:buNone/>
              <a:defRPr sz="2520" b="1"/>
            </a:lvl4pPr>
            <a:lvl5pPr marL="2880360" indent="0">
              <a:buNone/>
              <a:defRPr sz="2520" b="1"/>
            </a:lvl5pPr>
            <a:lvl6pPr marL="3599815" indent="0">
              <a:buNone/>
              <a:defRPr sz="2520" b="1"/>
            </a:lvl6pPr>
            <a:lvl7pPr marL="4320540" indent="0">
              <a:buNone/>
              <a:defRPr sz="2520" b="1"/>
            </a:lvl7pPr>
            <a:lvl8pPr marL="5040630" indent="0">
              <a:buNone/>
              <a:defRPr sz="2520" b="1"/>
            </a:lvl8pPr>
            <a:lvl9pPr marL="5760720" indent="0">
              <a:buNone/>
              <a:defRPr sz="2520" b="1"/>
            </a:lvl9pPr>
          </a:lstStyle>
          <a:p>
            <a:pPr lvl="0"/>
            <a:r>
              <a:rPr lang="zh-CN" altLang="en-US"/>
              <a:t>单击此处编辑母版文本样式</a:t>
            </a:r>
          </a:p>
        </p:txBody>
      </p:sp>
      <p:sp>
        <p:nvSpPr>
          <p:cNvPr id="4" name="Content Placeholder 3"/>
          <p:cNvSpPr>
            <a:spLocks noGrp="1"/>
          </p:cNvSpPr>
          <p:nvPr>
            <p:ph sz="half" idx="2"/>
          </p:nvPr>
        </p:nvSpPr>
        <p:spPr>
          <a:xfrm>
            <a:off x="1487993" y="3945559"/>
            <a:ext cx="9138897" cy="58033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10936302" y="2647876"/>
            <a:ext cx="9183906" cy="1297683"/>
          </a:xfrm>
        </p:spPr>
        <p:txBody>
          <a:bodyPr anchor="b"/>
          <a:lstStyle>
            <a:lvl1pPr marL="0" indent="0">
              <a:buNone/>
              <a:defRPr sz="3780" b="1"/>
            </a:lvl1pPr>
            <a:lvl2pPr marL="719455" indent="0">
              <a:buNone/>
              <a:defRPr sz="3150" b="1"/>
            </a:lvl2pPr>
            <a:lvl3pPr marL="1440180" indent="0">
              <a:buNone/>
              <a:defRPr sz="2840" b="1"/>
            </a:lvl3pPr>
            <a:lvl4pPr marL="2159635" indent="0">
              <a:buNone/>
              <a:defRPr sz="2520" b="1"/>
            </a:lvl4pPr>
            <a:lvl5pPr marL="2880360" indent="0">
              <a:buNone/>
              <a:defRPr sz="2520" b="1"/>
            </a:lvl5pPr>
            <a:lvl6pPr marL="3599815" indent="0">
              <a:buNone/>
              <a:defRPr sz="2520" b="1"/>
            </a:lvl6pPr>
            <a:lvl7pPr marL="4320540" indent="0">
              <a:buNone/>
              <a:defRPr sz="2520" b="1"/>
            </a:lvl7pPr>
            <a:lvl8pPr marL="5040630" indent="0">
              <a:buNone/>
              <a:defRPr sz="2520" b="1"/>
            </a:lvl8pPr>
            <a:lvl9pPr marL="5760720" indent="0">
              <a:buNone/>
              <a:defRPr sz="2520" b="1"/>
            </a:lvl9pPr>
          </a:lstStyle>
          <a:p>
            <a:pPr lvl="0"/>
            <a:r>
              <a:rPr lang="zh-CN" altLang="en-US"/>
              <a:t>单击此处编辑母版文本样式</a:t>
            </a:r>
          </a:p>
        </p:txBody>
      </p:sp>
      <p:sp>
        <p:nvSpPr>
          <p:cNvPr id="6" name="Content Placeholder 5"/>
          <p:cNvSpPr>
            <a:spLocks noGrp="1"/>
          </p:cNvSpPr>
          <p:nvPr>
            <p:ph sz="quarter" idx="4"/>
          </p:nvPr>
        </p:nvSpPr>
        <p:spPr>
          <a:xfrm>
            <a:off x="10936302" y="3945559"/>
            <a:ext cx="9183906" cy="58033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487990" y="720102"/>
            <a:ext cx="6967391" cy="2520357"/>
          </a:xfrm>
        </p:spPr>
        <p:txBody>
          <a:bodyPr anchor="b"/>
          <a:lstStyle>
            <a:lvl1pPr>
              <a:defRPr sz="5040"/>
            </a:lvl1pPr>
          </a:lstStyle>
          <a:p>
            <a:r>
              <a:rPr lang="zh-CN" altLang="en-US"/>
              <a:t>单击此处编辑母版标题样式</a:t>
            </a:r>
            <a:endParaRPr lang="en-US" dirty="0"/>
          </a:p>
        </p:txBody>
      </p:sp>
      <p:sp>
        <p:nvSpPr>
          <p:cNvPr id="3" name="Content Placeholder 2"/>
          <p:cNvSpPr>
            <a:spLocks noGrp="1"/>
          </p:cNvSpPr>
          <p:nvPr>
            <p:ph idx="1"/>
          </p:nvPr>
        </p:nvSpPr>
        <p:spPr>
          <a:xfrm>
            <a:off x="9183906" y="1555223"/>
            <a:ext cx="10936301" cy="7676087"/>
          </a:xfrm>
        </p:spPr>
        <p:txBody>
          <a:bodyPr/>
          <a:lstStyle>
            <a:lvl1pPr>
              <a:defRPr sz="5040"/>
            </a:lvl1pPr>
            <a:lvl2pPr>
              <a:defRPr sz="4410"/>
            </a:lvl2pPr>
            <a:lvl3pPr>
              <a:defRPr sz="3780"/>
            </a:lvl3pPr>
            <a:lvl4pPr>
              <a:defRPr sz="3150"/>
            </a:lvl4pPr>
            <a:lvl5pPr>
              <a:defRPr sz="3150"/>
            </a:lvl5pPr>
            <a:lvl6pPr>
              <a:defRPr sz="3150"/>
            </a:lvl6pPr>
            <a:lvl7pPr>
              <a:defRPr sz="3150"/>
            </a:lvl7pPr>
            <a:lvl8pPr>
              <a:defRPr sz="3150"/>
            </a:lvl8pPr>
            <a:lvl9pPr>
              <a:defRPr sz="315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487990" y="3240458"/>
            <a:ext cx="6967391" cy="6003351"/>
          </a:xfrm>
        </p:spPr>
        <p:txBody>
          <a:bodyPr/>
          <a:lstStyle>
            <a:lvl1pPr marL="0" indent="0">
              <a:buNone/>
              <a:defRPr sz="2520"/>
            </a:lvl1pPr>
            <a:lvl2pPr marL="719455" indent="0">
              <a:buNone/>
              <a:defRPr sz="2200"/>
            </a:lvl2pPr>
            <a:lvl3pPr marL="1440180" indent="0">
              <a:buNone/>
              <a:defRPr sz="1885"/>
            </a:lvl3pPr>
            <a:lvl4pPr marL="2159635" indent="0">
              <a:buNone/>
              <a:defRPr sz="1580"/>
            </a:lvl4pPr>
            <a:lvl5pPr marL="2880360" indent="0">
              <a:buNone/>
              <a:defRPr sz="1580"/>
            </a:lvl5pPr>
            <a:lvl6pPr marL="3599815" indent="0">
              <a:buNone/>
              <a:defRPr sz="1580"/>
            </a:lvl6pPr>
            <a:lvl7pPr marL="4320540" indent="0">
              <a:buNone/>
              <a:defRPr sz="1580"/>
            </a:lvl7pPr>
            <a:lvl8pPr marL="5040630" indent="0">
              <a:buNone/>
              <a:defRPr sz="1580"/>
            </a:lvl8pPr>
            <a:lvl9pPr marL="5760720" indent="0">
              <a:buNone/>
              <a:defRPr sz="158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487990" y="720102"/>
            <a:ext cx="6967391" cy="2520357"/>
          </a:xfrm>
        </p:spPr>
        <p:txBody>
          <a:bodyPr anchor="b"/>
          <a:lstStyle>
            <a:lvl1pPr>
              <a:defRPr sz="504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9183906" y="1555223"/>
            <a:ext cx="10936301" cy="7676087"/>
          </a:xfrm>
        </p:spPr>
        <p:txBody>
          <a:bodyPr anchor="t"/>
          <a:lstStyle>
            <a:lvl1pPr marL="0" indent="0">
              <a:buNone/>
              <a:defRPr sz="5040"/>
            </a:lvl1pPr>
            <a:lvl2pPr marL="719455" indent="0">
              <a:buNone/>
              <a:defRPr sz="4410"/>
            </a:lvl2pPr>
            <a:lvl3pPr marL="1440180" indent="0">
              <a:buNone/>
              <a:defRPr sz="3780"/>
            </a:lvl3pPr>
            <a:lvl4pPr marL="2159635" indent="0">
              <a:buNone/>
              <a:defRPr sz="3150"/>
            </a:lvl4pPr>
            <a:lvl5pPr marL="2880360" indent="0">
              <a:buNone/>
              <a:defRPr sz="3150"/>
            </a:lvl5pPr>
            <a:lvl6pPr marL="3599815" indent="0">
              <a:buNone/>
              <a:defRPr sz="3150"/>
            </a:lvl6pPr>
            <a:lvl7pPr marL="4320540" indent="0">
              <a:buNone/>
              <a:defRPr sz="3150"/>
            </a:lvl7pPr>
            <a:lvl8pPr marL="5040630" indent="0">
              <a:buNone/>
              <a:defRPr sz="3150"/>
            </a:lvl8pPr>
            <a:lvl9pPr marL="5760720" indent="0">
              <a:buNone/>
              <a:defRPr sz="3150"/>
            </a:lvl9pPr>
          </a:lstStyle>
          <a:p>
            <a:r>
              <a:rPr lang="zh-CN" altLang="en-US"/>
              <a:t>单击图标添加图片</a:t>
            </a:r>
            <a:endParaRPr lang="en-US" dirty="0"/>
          </a:p>
        </p:txBody>
      </p:sp>
      <p:sp>
        <p:nvSpPr>
          <p:cNvPr id="4" name="Text Placeholder 3"/>
          <p:cNvSpPr>
            <a:spLocks noGrp="1"/>
          </p:cNvSpPr>
          <p:nvPr>
            <p:ph type="body" sz="half" idx="2"/>
          </p:nvPr>
        </p:nvSpPr>
        <p:spPr>
          <a:xfrm>
            <a:off x="1487990" y="3240458"/>
            <a:ext cx="6967391" cy="6003351"/>
          </a:xfrm>
        </p:spPr>
        <p:txBody>
          <a:bodyPr/>
          <a:lstStyle>
            <a:lvl1pPr marL="0" indent="0">
              <a:buNone/>
              <a:defRPr sz="2520"/>
            </a:lvl1pPr>
            <a:lvl2pPr marL="719455" indent="0">
              <a:buNone/>
              <a:defRPr sz="2200"/>
            </a:lvl2pPr>
            <a:lvl3pPr marL="1440180" indent="0">
              <a:buNone/>
              <a:defRPr sz="1885"/>
            </a:lvl3pPr>
            <a:lvl4pPr marL="2159635" indent="0">
              <a:buNone/>
              <a:defRPr sz="1580"/>
            </a:lvl4pPr>
            <a:lvl5pPr marL="2880360" indent="0">
              <a:buNone/>
              <a:defRPr sz="1580"/>
            </a:lvl5pPr>
            <a:lvl6pPr marL="3599815" indent="0">
              <a:buNone/>
              <a:defRPr sz="1580"/>
            </a:lvl6pPr>
            <a:lvl7pPr marL="4320540" indent="0">
              <a:buNone/>
              <a:defRPr sz="1580"/>
            </a:lvl7pPr>
            <a:lvl8pPr marL="5040630" indent="0">
              <a:buNone/>
              <a:defRPr sz="1580"/>
            </a:lvl8pPr>
            <a:lvl9pPr marL="5760720" indent="0">
              <a:buNone/>
              <a:defRPr sz="158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C78D810-4F82-45BC-8487-02FBEA50E585}" type="datetimeFigureOut">
              <a:rPr lang="zh-CN" altLang="en-US" smtClean="0"/>
              <a:pPr/>
              <a:t>2023-8-10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F7D8DF5-9D55-434D-9C3F-52778FE1332C}" type="slidenum">
              <a:rPr lang="zh-CN" altLang="en-US" smtClean="0"/>
              <a:pPr/>
              <a:t>‹#›</a:t>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85176" y="575084"/>
            <a:ext cx="18632216" cy="208779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485176" y="2875407"/>
            <a:ext cx="18632216" cy="685347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485175" y="10011420"/>
            <a:ext cx="4860578" cy="575082"/>
          </a:xfrm>
          <a:prstGeom prst="rect">
            <a:avLst/>
          </a:prstGeom>
        </p:spPr>
        <p:txBody>
          <a:bodyPr vert="horz" lIns="91440" tIns="45720" rIns="91440" bIns="45720" rtlCol="0" anchor="ctr"/>
          <a:lstStyle>
            <a:lvl1pPr algn="l">
              <a:defRPr sz="1885">
                <a:solidFill>
                  <a:schemeClr val="tx1">
                    <a:tint val="75000"/>
                  </a:schemeClr>
                </a:solidFill>
              </a:defRPr>
            </a:lvl1pPr>
          </a:lstStyle>
          <a:p>
            <a:fld id="{6C78D810-4F82-45BC-8487-02FBEA50E585}" type="datetimeFigureOut">
              <a:rPr lang="zh-CN" altLang="en-US" smtClean="0"/>
              <a:pPr/>
              <a:t>2023-8-10</a:t>
            </a:fld>
            <a:endParaRPr lang="zh-CN" altLang="en-US"/>
          </a:p>
        </p:txBody>
      </p:sp>
      <p:sp>
        <p:nvSpPr>
          <p:cNvPr id="5" name="Footer Placeholder 4"/>
          <p:cNvSpPr>
            <a:spLocks noGrp="1"/>
          </p:cNvSpPr>
          <p:nvPr>
            <p:ph type="ftr" sz="quarter" idx="3"/>
          </p:nvPr>
        </p:nvSpPr>
        <p:spPr>
          <a:xfrm>
            <a:off x="7155852" y="10011420"/>
            <a:ext cx="7290867" cy="575082"/>
          </a:xfrm>
          <a:prstGeom prst="rect">
            <a:avLst/>
          </a:prstGeom>
        </p:spPr>
        <p:txBody>
          <a:bodyPr vert="horz" lIns="91440" tIns="45720" rIns="91440" bIns="45720" rtlCol="0" anchor="ctr"/>
          <a:lstStyle>
            <a:lvl1pPr algn="ctr">
              <a:defRPr sz="188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5256814" y="10011420"/>
            <a:ext cx="4860578" cy="575082"/>
          </a:xfrm>
          <a:prstGeom prst="rect">
            <a:avLst/>
          </a:prstGeom>
        </p:spPr>
        <p:txBody>
          <a:bodyPr vert="horz" lIns="91440" tIns="45720" rIns="91440" bIns="45720" rtlCol="0" anchor="ctr"/>
          <a:lstStyle>
            <a:lvl1pPr algn="r">
              <a:defRPr sz="1885">
                <a:solidFill>
                  <a:schemeClr val="tx1">
                    <a:tint val="75000"/>
                  </a:schemeClr>
                </a:solidFill>
              </a:defRPr>
            </a:lvl1pPr>
          </a:lstStyle>
          <a:p>
            <a:fld id="{1F7D8DF5-9D55-434D-9C3F-52778FE1332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1440180" rtl="0" eaLnBrk="1" latinLnBrk="0" hangingPunct="1">
        <a:lnSpc>
          <a:spcPct val="90000"/>
        </a:lnSpc>
        <a:spcBef>
          <a:spcPct val="0"/>
        </a:spcBef>
        <a:buNone/>
        <a:defRPr sz="6930" kern="1200">
          <a:solidFill>
            <a:schemeClr val="tx1"/>
          </a:solidFill>
          <a:latin typeface="+mj-lt"/>
          <a:ea typeface="+mj-ea"/>
          <a:cs typeface="+mj-cs"/>
        </a:defRPr>
      </a:lvl1pPr>
    </p:titleStyle>
    <p:bodyStyle>
      <a:lvl1pPr marL="360680" indent="-360680" algn="l" defTabSz="1440180" rtl="0" eaLnBrk="1" latinLnBrk="0" hangingPunct="1">
        <a:lnSpc>
          <a:spcPct val="90000"/>
        </a:lnSpc>
        <a:spcBef>
          <a:spcPts val="1575"/>
        </a:spcBef>
        <a:buFont typeface="Arial" panose="020B0604020202020204" pitchFamily="34" charset="0"/>
        <a:buChar char="•"/>
        <a:defRPr sz="4410" kern="1200">
          <a:solidFill>
            <a:schemeClr val="tx1"/>
          </a:solidFill>
          <a:latin typeface="+mn-lt"/>
          <a:ea typeface="+mn-ea"/>
          <a:cs typeface="+mn-cs"/>
        </a:defRPr>
      </a:lvl1pPr>
      <a:lvl2pPr marL="1080770" indent="-360680" algn="l" defTabSz="1440180" rtl="0" eaLnBrk="1" latinLnBrk="0" hangingPunct="1">
        <a:lnSpc>
          <a:spcPct val="90000"/>
        </a:lnSpc>
        <a:spcBef>
          <a:spcPts val="785"/>
        </a:spcBef>
        <a:buFont typeface="Arial" panose="020B0604020202020204" pitchFamily="34" charset="0"/>
        <a:buChar char="•"/>
        <a:defRPr sz="3780" kern="1200">
          <a:solidFill>
            <a:schemeClr val="tx1"/>
          </a:solidFill>
          <a:latin typeface="+mn-lt"/>
          <a:ea typeface="+mn-ea"/>
          <a:cs typeface="+mn-cs"/>
        </a:defRPr>
      </a:lvl2pPr>
      <a:lvl3pPr marL="1800225" indent="-360680" algn="l" defTabSz="1440180" rtl="0" eaLnBrk="1" latinLnBrk="0" hangingPunct="1">
        <a:lnSpc>
          <a:spcPct val="90000"/>
        </a:lnSpc>
        <a:spcBef>
          <a:spcPts val="785"/>
        </a:spcBef>
        <a:buFont typeface="Arial" panose="020B0604020202020204" pitchFamily="34" charset="0"/>
        <a:buChar char="•"/>
        <a:defRPr sz="3150" kern="1200">
          <a:solidFill>
            <a:schemeClr val="tx1"/>
          </a:solidFill>
          <a:latin typeface="+mn-lt"/>
          <a:ea typeface="+mn-ea"/>
          <a:cs typeface="+mn-cs"/>
        </a:defRPr>
      </a:lvl3pPr>
      <a:lvl4pPr marL="2520950"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4pPr>
      <a:lvl5pPr marL="3240405"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5pPr>
      <a:lvl6pPr marL="3961765"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6pPr>
      <a:lvl7pPr marL="4681220"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7pPr>
      <a:lvl8pPr marL="5401310"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8pPr>
      <a:lvl9pPr marL="6120765" indent="-360680" algn="l" defTabSz="1440180" rtl="0" eaLnBrk="1" latinLnBrk="0" hangingPunct="1">
        <a:lnSpc>
          <a:spcPct val="90000"/>
        </a:lnSpc>
        <a:spcBef>
          <a:spcPts val="785"/>
        </a:spcBef>
        <a:buFont typeface="Arial" panose="020B0604020202020204" pitchFamily="34" charset="0"/>
        <a:buChar char="•"/>
        <a:defRPr sz="2840" kern="1200">
          <a:solidFill>
            <a:schemeClr val="tx1"/>
          </a:solidFill>
          <a:latin typeface="+mn-lt"/>
          <a:ea typeface="+mn-ea"/>
          <a:cs typeface="+mn-cs"/>
        </a:defRPr>
      </a:lvl9pPr>
    </p:bodyStyle>
    <p:otherStyle>
      <a:defPPr>
        <a:defRPr lang="en-US"/>
      </a:defPPr>
      <a:lvl1pPr marL="0" algn="l" defTabSz="1440180" rtl="0" eaLnBrk="1" latinLnBrk="0" hangingPunct="1">
        <a:defRPr sz="2840" kern="1200">
          <a:solidFill>
            <a:schemeClr val="tx1"/>
          </a:solidFill>
          <a:latin typeface="+mn-lt"/>
          <a:ea typeface="+mn-ea"/>
          <a:cs typeface="+mn-cs"/>
        </a:defRPr>
      </a:lvl1pPr>
      <a:lvl2pPr marL="719455" algn="l" defTabSz="1440180" rtl="0" eaLnBrk="1" latinLnBrk="0" hangingPunct="1">
        <a:defRPr sz="2840" kern="1200">
          <a:solidFill>
            <a:schemeClr val="tx1"/>
          </a:solidFill>
          <a:latin typeface="+mn-lt"/>
          <a:ea typeface="+mn-ea"/>
          <a:cs typeface="+mn-cs"/>
        </a:defRPr>
      </a:lvl2pPr>
      <a:lvl3pPr marL="1440180" algn="l" defTabSz="1440180" rtl="0" eaLnBrk="1" latinLnBrk="0" hangingPunct="1">
        <a:defRPr sz="2840" kern="1200">
          <a:solidFill>
            <a:schemeClr val="tx1"/>
          </a:solidFill>
          <a:latin typeface="+mn-lt"/>
          <a:ea typeface="+mn-ea"/>
          <a:cs typeface="+mn-cs"/>
        </a:defRPr>
      </a:lvl3pPr>
      <a:lvl4pPr marL="2159635" algn="l" defTabSz="1440180" rtl="0" eaLnBrk="1" latinLnBrk="0" hangingPunct="1">
        <a:defRPr sz="2840" kern="1200">
          <a:solidFill>
            <a:schemeClr val="tx1"/>
          </a:solidFill>
          <a:latin typeface="+mn-lt"/>
          <a:ea typeface="+mn-ea"/>
          <a:cs typeface="+mn-cs"/>
        </a:defRPr>
      </a:lvl4pPr>
      <a:lvl5pPr marL="2880360" algn="l" defTabSz="1440180" rtl="0" eaLnBrk="1" latinLnBrk="0" hangingPunct="1">
        <a:defRPr sz="2840" kern="1200">
          <a:solidFill>
            <a:schemeClr val="tx1"/>
          </a:solidFill>
          <a:latin typeface="+mn-lt"/>
          <a:ea typeface="+mn-ea"/>
          <a:cs typeface="+mn-cs"/>
        </a:defRPr>
      </a:lvl5pPr>
      <a:lvl6pPr marL="3599815" algn="l" defTabSz="1440180" rtl="0" eaLnBrk="1" latinLnBrk="0" hangingPunct="1">
        <a:defRPr sz="2840" kern="1200">
          <a:solidFill>
            <a:schemeClr val="tx1"/>
          </a:solidFill>
          <a:latin typeface="+mn-lt"/>
          <a:ea typeface="+mn-ea"/>
          <a:cs typeface="+mn-cs"/>
        </a:defRPr>
      </a:lvl6pPr>
      <a:lvl7pPr marL="4320540" algn="l" defTabSz="1440180" rtl="0" eaLnBrk="1" latinLnBrk="0" hangingPunct="1">
        <a:defRPr sz="2840" kern="1200">
          <a:solidFill>
            <a:schemeClr val="tx1"/>
          </a:solidFill>
          <a:latin typeface="+mn-lt"/>
          <a:ea typeface="+mn-ea"/>
          <a:cs typeface="+mn-cs"/>
        </a:defRPr>
      </a:lvl7pPr>
      <a:lvl8pPr marL="5040630" algn="l" defTabSz="1440180" rtl="0" eaLnBrk="1" latinLnBrk="0" hangingPunct="1">
        <a:defRPr sz="2840" kern="1200">
          <a:solidFill>
            <a:schemeClr val="tx1"/>
          </a:solidFill>
          <a:latin typeface="+mn-lt"/>
          <a:ea typeface="+mn-ea"/>
          <a:cs typeface="+mn-cs"/>
        </a:defRPr>
      </a:lvl8pPr>
      <a:lvl9pPr marL="5760720" algn="l" defTabSz="1440180" rtl="0" eaLnBrk="1" latinLnBrk="0" hangingPunct="1">
        <a:defRPr sz="28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audio" Target="../media/audio1.wav"/><Relationship Id="rId2" Type="http://schemas.openxmlformats.org/officeDocument/2006/relationships/tags" Target="../tags/tag3.xml"/><Relationship Id="rId16" Type="http://schemas.openxmlformats.org/officeDocument/2006/relationships/notesSlide" Target="../notesSlides/notesSlide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文本框 58"/>
          <p:cNvSpPr txBox="1"/>
          <p:nvPr>
            <p:custDataLst>
              <p:tags r:id="rId1"/>
            </p:custDataLst>
          </p:nvPr>
        </p:nvSpPr>
        <p:spPr>
          <a:xfrm>
            <a:off x="11948160" y="1735455"/>
            <a:ext cx="2993390" cy="3832860"/>
          </a:xfrm>
          <a:prstGeom prst="rect">
            <a:avLst/>
          </a:prstGeom>
          <a:noFill/>
          <a:ln w="9525" cmpd="sng">
            <a:solidFill>
              <a:srgbClr val="000000"/>
            </a:solidFill>
            <a:prstDash val="solid"/>
          </a:ln>
        </p:spPr>
        <p:txBody>
          <a:bodyPr wrap="square" bIns="0" rtlCol="0">
            <a:noAutofit/>
          </a:bodyPr>
          <a:lstStyle/>
          <a:p>
            <a:endParaRPr lang="en-US" altLang="zh-CN" sz="960">
              <a:ln>
                <a:noFill/>
              </a:ln>
              <a:solidFill>
                <a:schemeClr val="tx1"/>
              </a:solidFill>
              <a:latin typeface="+mn-ea"/>
            </a:endParaRPr>
          </a:p>
        </p:txBody>
      </p:sp>
      <p:sp>
        <p:nvSpPr>
          <p:cNvPr id="87" name="文本框 86"/>
          <p:cNvSpPr txBox="1"/>
          <p:nvPr/>
        </p:nvSpPr>
        <p:spPr>
          <a:xfrm>
            <a:off x="11548306" y="6525313"/>
            <a:ext cx="3047796" cy="308387"/>
          </a:xfrm>
          <a:prstGeom prst="rect">
            <a:avLst/>
          </a:prstGeom>
          <a:noFill/>
          <a:ln w="9525" cmpd="sng">
            <a:solidFill>
              <a:schemeClr val="bg1"/>
            </a:solidFill>
            <a:prstDash val="solid"/>
          </a:ln>
        </p:spPr>
        <p:txBody>
          <a:bodyPr wrap="square" bIns="0" rtlCol="0" anchor="t" anchorCtr="0">
            <a:noAutofit/>
          </a:bodyPr>
          <a:lstStyle/>
          <a:p>
            <a:pPr algn="ctr">
              <a:buClrTx/>
              <a:buSzTx/>
              <a:buNone/>
            </a:pPr>
            <a:r>
              <a:rPr lang="en-US" altLang="zh-CN" sz="1120" b="1" dirty="0">
                <a:ln>
                  <a:noFill/>
                </a:ln>
                <a:solidFill>
                  <a:schemeClr val="tx1"/>
                </a:solidFill>
              </a:rPr>
              <a:t>  </a:t>
            </a:r>
            <a:r>
              <a:rPr lang="zh-CN" altLang="en-US" sz="1120" b="1" dirty="0">
                <a:ln>
                  <a:noFill/>
                </a:ln>
                <a:solidFill>
                  <a:schemeClr val="tx1"/>
                </a:solidFill>
              </a:rPr>
              <a:t>第三阶段可并联或并行办理其他事项</a:t>
            </a:r>
          </a:p>
        </p:txBody>
      </p:sp>
      <p:sp>
        <p:nvSpPr>
          <p:cNvPr id="88" name="文本框 87"/>
          <p:cNvSpPr txBox="1"/>
          <p:nvPr/>
        </p:nvSpPr>
        <p:spPr>
          <a:xfrm>
            <a:off x="8700770" y="1739265"/>
            <a:ext cx="2298700" cy="1247140"/>
          </a:xfrm>
          <a:prstGeom prst="rect">
            <a:avLst/>
          </a:prstGeom>
          <a:noFill/>
          <a:ln w="9525" cmpd="sng">
            <a:solidFill>
              <a:srgbClr val="000000"/>
            </a:solidFill>
            <a:prstDash val="solid"/>
          </a:ln>
        </p:spPr>
        <p:txBody>
          <a:bodyPr wrap="square" bIns="0" rtlCol="0" anchor="ctr" anchorCtr="0">
            <a:noAutofit/>
          </a:bodyPr>
          <a:lstStyle/>
          <a:p>
            <a:pPr algn="ctr"/>
            <a:endParaRPr lang="zh-CN" altLang="en-US" sz="960">
              <a:ln>
                <a:noFill/>
              </a:ln>
              <a:solidFill>
                <a:schemeClr val="tx1"/>
              </a:solidFill>
            </a:endParaRPr>
          </a:p>
        </p:txBody>
      </p:sp>
      <p:sp>
        <p:nvSpPr>
          <p:cNvPr id="99" name="文本框 98"/>
          <p:cNvSpPr txBox="1"/>
          <p:nvPr/>
        </p:nvSpPr>
        <p:spPr>
          <a:xfrm>
            <a:off x="2159869" y="1873712"/>
            <a:ext cx="2418666" cy="1998536"/>
          </a:xfrm>
          <a:prstGeom prst="rect">
            <a:avLst/>
          </a:prstGeom>
          <a:noFill/>
          <a:ln w="9525" cmpd="sng">
            <a:solidFill>
              <a:srgbClr val="000000"/>
            </a:solidFill>
            <a:prstDash val="solid"/>
          </a:ln>
        </p:spPr>
        <p:txBody>
          <a:bodyPr wrap="square" bIns="0" rtlCol="0">
            <a:noAutofit/>
          </a:bodyPr>
          <a:lstStyle/>
          <a:p>
            <a:endParaRPr lang="zh-CN" altLang="en-US" sz="1410">
              <a:ln>
                <a:noFill/>
              </a:ln>
              <a:solidFill>
                <a:schemeClr val="tx1"/>
              </a:solidFill>
            </a:endParaRPr>
          </a:p>
        </p:txBody>
      </p:sp>
      <p:sp>
        <p:nvSpPr>
          <p:cNvPr id="103" name="文本框 102"/>
          <p:cNvSpPr txBox="1"/>
          <p:nvPr/>
        </p:nvSpPr>
        <p:spPr>
          <a:xfrm>
            <a:off x="2267998" y="2070684"/>
            <a:ext cx="2243400" cy="828675"/>
          </a:xfrm>
          <a:prstGeom prst="rect">
            <a:avLst/>
          </a:prstGeom>
          <a:solidFill>
            <a:schemeClr val="bg1"/>
          </a:solidFill>
          <a:ln w="0" cmpd="sng">
            <a:solidFill>
              <a:srgbClr val="000000"/>
            </a:solidFill>
            <a:prstDash val="solid"/>
          </a:ln>
        </p:spPr>
        <p:txBody>
          <a:bodyPr wrap="square" rtlCol="0">
            <a:spAutoFit/>
          </a:bodyPr>
          <a:lstStyle/>
          <a:p>
            <a:r>
              <a:rPr lang="zh-CN" altLang="en-US" sz="960" dirty="0">
                <a:ln>
                  <a:noFill/>
                </a:ln>
                <a:solidFill>
                  <a:schemeClr val="tx1"/>
                </a:solidFill>
              </a:rPr>
              <a:t>全省工程建设项目（审批、核准类），立项前须进行项目用地合规性检测，符合空间规划或依法依规解决规划问题后可办理立项用地规划许可阶段审批事项。</a:t>
            </a:r>
          </a:p>
        </p:txBody>
      </p:sp>
      <p:sp>
        <p:nvSpPr>
          <p:cNvPr id="108" name="文本框 107"/>
          <p:cNvSpPr txBox="1"/>
          <p:nvPr/>
        </p:nvSpPr>
        <p:spPr>
          <a:xfrm>
            <a:off x="5211901" y="6525313"/>
            <a:ext cx="2996483" cy="308387"/>
          </a:xfrm>
          <a:prstGeom prst="rect">
            <a:avLst/>
          </a:prstGeom>
          <a:noFill/>
          <a:ln w="9525" cmpd="sng">
            <a:solidFill>
              <a:schemeClr val="bg1"/>
            </a:solidFill>
            <a:prstDash val="solid"/>
          </a:ln>
        </p:spPr>
        <p:txBody>
          <a:bodyPr wrap="square" bIns="0" rtlCol="0" anchor="t" anchorCtr="0">
            <a:noAutofit/>
          </a:bodyPr>
          <a:lstStyle/>
          <a:p>
            <a:pPr algn="ctr">
              <a:buClrTx/>
              <a:buSzTx/>
              <a:buNone/>
            </a:pPr>
            <a:r>
              <a:rPr lang="zh-CN" altLang="en-US" sz="1120" b="1" dirty="0">
                <a:ln>
                  <a:noFill/>
                </a:ln>
                <a:solidFill>
                  <a:schemeClr val="tx1"/>
                </a:solidFill>
              </a:rPr>
              <a:t>第一阶段可并联或并行办理其他事项</a:t>
            </a:r>
          </a:p>
        </p:txBody>
      </p:sp>
      <p:sp>
        <p:nvSpPr>
          <p:cNvPr id="110" name="五边形 2"/>
          <p:cNvSpPr/>
          <p:nvPr/>
        </p:nvSpPr>
        <p:spPr>
          <a:xfrm>
            <a:off x="2205717" y="951593"/>
            <a:ext cx="2904352" cy="482620"/>
          </a:xfrm>
          <a:prstGeom prst="homePlate">
            <a:avLst/>
          </a:prstGeom>
          <a:solidFill>
            <a:schemeClr val="bg1"/>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410" b="1">
                <a:solidFill>
                  <a:schemeClr val="tx1"/>
                </a:solidFill>
              </a:rPr>
              <a:t>项目策划生成</a:t>
            </a:r>
          </a:p>
        </p:txBody>
      </p:sp>
      <p:sp>
        <p:nvSpPr>
          <p:cNvPr id="111" name="任意多边形 6"/>
          <p:cNvSpPr/>
          <p:nvPr/>
        </p:nvSpPr>
        <p:spPr>
          <a:xfrm>
            <a:off x="11486541" y="951662"/>
            <a:ext cx="3779642" cy="482616"/>
          </a:xfrm>
          <a:custGeom>
            <a:avLst/>
            <a:gdLst>
              <a:gd name="connsiteX0" fmla="*/ 226 w 2819"/>
              <a:gd name="connsiteY0" fmla="*/ 0 h 431"/>
              <a:gd name="connsiteX1" fmla="*/ 2604 w 2819"/>
              <a:gd name="connsiteY1" fmla="*/ 0 h 431"/>
              <a:gd name="connsiteX2" fmla="*/ 2819 w 2819"/>
              <a:gd name="connsiteY2" fmla="*/ 216 h 431"/>
              <a:gd name="connsiteX3" fmla="*/ 2604 w 2819"/>
              <a:gd name="connsiteY3" fmla="*/ 431 h 431"/>
              <a:gd name="connsiteX4" fmla="*/ 226 w 2819"/>
              <a:gd name="connsiteY4" fmla="*/ 431 h 431"/>
              <a:gd name="connsiteX5" fmla="*/ 0 w 2819"/>
              <a:gd name="connsiteY5" fmla="*/ 209 h 431"/>
              <a:gd name="connsiteX6" fmla="*/ 226 w 2819"/>
              <a:gd name="connsiteY6" fmla="*/ 0 h 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9" h="431">
                <a:moveTo>
                  <a:pt x="226" y="0"/>
                </a:moveTo>
                <a:lnTo>
                  <a:pt x="2604" y="0"/>
                </a:lnTo>
                <a:lnTo>
                  <a:pt x="2819" y="216"/>
                </a:lnTo>
                <a:lnTo>
                  <a:pt x="2604" y="431"/>
                </a:lnTo>
                <a:lnTo>
                  <a:pt x="226" y="431"/>
                </a:lnTo>
                <a:lnTo>
                  <a:pt x="0" y="209"/>
                </a:lnTo>
                <a:lnTo>
                  <a:pt x="226" y="0"/>
                </a:lnTo>
                <a:close/>
              </a:path>
            </a:pathLst>
          </a:custGeom>
          <a:solidFill>
            <a:schemeClr val="bg1"/>
          </a:solidFill>
          <a:ln w="12700" cmpd="sng">
            <a:solidFill>
              <a:schemeClr val="tx1"/>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410" b="1" dirty="0">
                <a:solidFill>
                  <a:schemeClr val="tx1"/>
                </a:solidFill>
              </a:rPr>
              <a:t>  第三阶段（施工许可阶段）</a:t>
            </a:r>
          </a:p>
          <a:p>
            <a:pPr algn="ctr"/>
            <a:r>
              <a:rPr lang="en-US" altLang="zh-CN" sz="1410" b="1" dirty="0">
                <a:solidFill>
                  <a:schemeClr val="tx1"/>
                </a:solidFill>
                <a:sym typeface="+mn-ea"/>
              </a:rPr>
              <a:t>(</a:t>
            </a:r>
            <a:r>
              <a:rPr lang="zh-CN" altLang="en-US" sz="1410" b="1" dirty="0">
                <a:solidFill>
                  <a:schemeClr val="tx1"/>
                </a:solidFill>
                <a:sym typeface="+mn-ea"/>
              </a:rPr>
              <a:t>阶段用时：</a:t>
            </a:r>
            <a:r>
              <a:rPr lang="en-US" altLang="zh-CN" sz="1410" b="1" dirty="0">
                <a:solidFill>
                  <a:schemeClr val="tx1"/>
                </a:solidFill>
                <a:sym typeface="+mn-ea"/>
              </a:rPr>
              <a:t>17</a:t>
            </a:r>
            <a:r>
              <a:rPr lang="zh-CN" altLang="en-US" sz="1410" b="1" dirty="0">
                <a:solidFill>
                  <a:schemeClr val="tx1"/>
                </a:solidFill>
                <a:sym typeface="+mn-ea"/>
              </a:rPr>
              <a:t>个工作日</a:t>
            </a:r>
            <a:r>
              <a:rPr lang="en-US" altLang="zh-CN" sz="1410" b="1" dirty="0">
                <a:solidFill>
                  <a:schemeClr val="tx1"/>
                </a:solidFill>
                <a:sym typeface="+mn-ea"/>
              </a:rPr>
              <a:t>)</a:t>
            </a:r>
          </a:p>
        </p:txBody>
      </p:sp>
      <p:cxnSp>
        <p:nvCxnSpPr>
          <p:cNvPr id="113" name="直接连接符 112"/>
          <p:cNvCxnSpPr/>
          <p:nvPr>
            <p:custDataLst>
              <p:tags r:id="rId2"/>
            </p:custDataLst>
          </p:nvPr>
        </p:nvCxnSpPr>
        <p:spPr>
          <a:xfrm>
            <a:off x="2205590" y="6415432"/>
            <a:ext cx="16584703" cy="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15" name="任意多边形 16"/>
          <p:cNvSpPr/>
          <p:nvPr/>
        </p:nvSpPr>
        <p:spPr>
          <a:xfrm>
            <a:off x="5098235" y="951662"/>
            <a:ext cx="3157322" cy="482616"/>
          </a:xfrm>
          <a:custGeom>
            <a:avLst/>
            <a:gdLst>
              <a:gd name="connsiteX0" fmla="*/ 226 w 2819"/>
              <a:gd name="connsiteY0" fmla="*/ 0 h 431"/>
              <a:gd name="connsiteX1" fmla="*/ 2604 w 2819"/>
              <a:gd name="connsiteY1" fmla="*/ 0 h 431"/>
              <a:gd name="connsiteX2" fmla="*/ 2819 w 2819"/>
              <a:gd name="connsiteY2" fmla="*/ 216 h 431"/>
              <a:gd name="connsiteX3" fmla="*/ 2604 w 2819"/>
              <a:gd name="connsiteY3" fmla="*/ 431 h 431"/>
              <a:gd name="connsiteX4" fmla="*/ 226 w 2819"/>
              <a:gd name="connsiteY4" fmla="*/ 431 h 431"/>
              <a:gd name="connsiteX5" fmla="*/ 0 w 2819"/>
              <a:gd name="connsiteY5" fmla="*/ 209 h 431"/>
              <a:gd name="connsiteX6" fmla="*/ 226 w 2819"/>
              <a:gd name="connsiteY6" fmla="*/ 0 h 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9" h="431">
                <a:moveTo>
                  <a:pt x="226" y="0"/>
                </a:moveTo>
                <a:lnTo>
                  <a:pt x="2604" y="0"/>
                </a:lnTo>
                <a:lnTo>
                  <a:pt x="2819" y="216"/>
                </a:lnTo>
                <a:lnTo>
                  <a:pt x="2604" y="431"/>
                </a:lnTo>
                <a:lnTo>
                  <a:pt x="226" y="431"/>
                </a:lnTo>
                <a:lnTo>
                  <a:pt x="0" y="209"/>
                </a:lnTo>
                <a:lnTo>
                  <a:pt x="226" y="0"/>
                </a:lnTo>
                <a:close/>
              </a:path>
            </a:pathLst>
          </a:custGeom>
          <a:solidFill>
            <a:schemeClr val="bg1"/>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410" b="1" dirty="0">
                <a:solidFill>
                  <a:schemeClr val="tx1"/>
                </a:solidFill>
              </a:rPr>
              <a:t>  第一阶段（立项用地规划许可阶段）</a:t>
            </a:r>
          </a:p>
          <a:p>
            <a:pPr algn="ctr"/>
            <a:r>
              <a:rPr lang="en-US" altLang="zh-CN" sz="1410" b="1" dirty="0">
                <a:solidFill>
                  <a:schemeClr val="tx1"/>
                </a:solidFill>
              </a:rPr>
              <a:t>(</a:t>
            </a:r>
            <a:r>
              <a:rPr lang="zh-CN" altLang="en-US" sz="1410" b="1" dirty="0">
                <a:solidFill>
                  <a:schemeClr val="tx1"/>
                </a:solidFill>
              </a:rPr>
              <a:t>阶段用时：</a:t>
            </a:r>
            <a:r>
              <a:rPr lang="en-US" altLang="zh-CN" sz="1410" b="1" dirty="0">
                <a:solidFill>
                  <a:schemeClr val="tx1"/>
                </a:solidFill>
              </a:rPr>
              <a:t>23</a:t>
            </a:r>
            <a:r>
              <a:rPr lang="zh-CN" altLang="en-US" sz="1410" b="1" dirty="0">
                <a:solidFill>
                  <a:schemeClr val="tx1"/>
                </a:solidFill>
              </a:rPr>
              <a:t>个工作日</a:t>
            </a:r>
            <a:r>
              <a:rPr lang="en-US" altLang="zh-CN" sz="1410" b="1" dirty="0">
                <a:solidFill>
                  <a:schemeClr val="tx1"/>
                </a:solidFill>
              </a:rPr>
              <a:t>)</a:t>
            </a:r>
          </a:p>
        </p:txBody>
      </p:sp>
      <p:sp>
        <p:nvSpPr>
          <p:cNvPr id="116" name="任意多边形 17"/>
          <p:cNvSpPr/>
          <p:nvPr/>
        </p:nvSpPr>
        <p:spPr>
          <a:xfrm>
            <a:off x="8267242" y="951662"/>
            <a:ext cx="3202027" cy="482616"/>
          </a:xfrm>
          <a:custGeom>
            <a:avLst/>
            <a:gdLst>
              <a:gd name="connsiteX0" fmla="*/ 226 w 2819"/>
              <a:gd name="connsiteY0" fmla="*/ 0 h 431"/>
              <a:gd name="connsiteX1" fmla="*/ 2604 w 2819"/>
              <a:gd name="connsiteY1" fmla="*/ 0 h 431"/>
              <a:gd name="connsiteX2" fmla="*/ 2819 w 2819"/>
              <a:gd name="connsiteY2" fmla="*/ 216 h 431"/>
              <a:gd name="connsiteX3" fmla="*/ 2604 w 2819"/>
              <a:gd name="connsiteY3" fmla="*/ 431 h 431"/>
              <a:gd name="connsiteX4" fmla="*/ 226 w 2819"/>
              <a:gd name="connsiteY4" fmla="*/ 431 h 431"/>
              <a:gd name="connsiteX5" fmla="*/ 0 w 2819"/>
              <a:gd name="connsiteY5" fmla="*/ 209 h 431"/>
              <a:gd name="connsiteX6" fmla="*/ 226 w 2819"/>
              <a:gd name="connsiteY6" fmla="*/ 0 h 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9" h="431">
                <a:moveTo>
                  <a:pt x="226" y="0"/>
                </a:moveTo>
                <a:lnTo>
                  <a:pt x="2604" y="0"/>
                </a:lnTo>
                <a:lnTo>
                  <a:pt x="2819" y="216"/>
                </a:lnTo>
                <a:lnTo>
                  <a:pt x="2604" y="431"/>
                </a:lnTo>
                <a:lnTo>
                  <a:pt x="226" y="431"/>
                </a:lnTo>
                <a:lnTo>
                  <a:pt x="0" y="209"/>
                </a:lnTo>
                <a:lnTo>
                  <a:pt x="226" y="0"/>
                </a:lnTo>
                <a:close/>
              </a:path>
            </a:pathLst>
          </a:custGeom>
          <a:solidFill>
            <a:schemeClr val="bg1"/>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410" b="1" dirty="0">
                <a:solidFill>
                  <a:schemeClr val="tx1"/>
                </a:solidFill>
              </a:rPr>
              <a:t>  第二阶段（工程建设许可阶段）</a:t>
            </a:r>
          </a:p>
          <a:p>
            <a:pPr algn="ctr"/>
            <a:r>
              <a:rPr lang="en-US" altLang="zh-CN" sz="1410" b="1" dirty="0">
                <a:solidFill>
                  <a:schemeClr val="tx1"/>
                </a:solidFill>
                <a:sym typeface="+mn-ea"/>
              </a:rPr>
              <a:t>(</a:t>
            </a:r>
            <a:r>
              <a:rPr lang="zh-CN" altLang="en-US" sz="1410" b="1" dirty="0">
                <a:solidFill>
                  <a:schemeClr val="tx1"/>
                </a:solidFill>
                <a:sym typeface="+mn-ea"/>
              </a:rPr>
              <a:t>阶段用时：</a:t>
            </a:r>
            <a:r>
              <a:rPr lang="en-US" altLang="zh-CN" sz="1410" b="1" dirty="0">
                <a:solidFill>
                  <a:schemeClr val="tx1"/>
                </a:solidFill>
                <a:sym typeface="+mn-ea"/>
              </a:rPr>
              <a:t>10</a:t>
            </a:r>
            <a:r>
              <a:rPr lang="zh-CN" altLang="en-US" sz="1410" b="1" dirty="0">
                <a:solidFill>
                  <a:schemeClr val="tx1"/>
                </a:solidFill>
                <a:sym typeface="+mn-ea"/>
              </a:rPr>
              <a:t>个工作日</a:t>
            </a:r>
            <a:r>
              <a:rPr lang="en-US" altLang="zh-CN" sz="1410" b="1" dirty="0">
                <a:solidFill>
                  <a:schemeClr val="tx1"/>
                </a:solidFill>
                <a:sym typeface="+mn-ea"/>
              </a:rPr>
              <a:t>)</a:t>
            </a:r>
          </a:p>
        </p:txBody>
      </p:sp>
      <p:sp>
        <p:nvSpPr>
          <p:cNvPr id="117" name="任意多边形 19"/>
          <p:cNvSpPr/>
          <p:nvPr/>
        </p:nvSpPr>
        <p:spPr>
          <a:xfrm>
            <a:off x="15266183" y="951662"/>
            <a:ext cx="3066895" cy="482616"/>
          </a:xfrm>
          <a:custGeom>
            <a:avLst/>
            <a:gdLst>
              <a:gd name="connsiteX0" fmla="*/ 226 w 2604"/>
              <a:gd name="connsiteY0" fmla="*/ 0 h 431"/>
              <a:gd name="connsiteX1" fmla="*/ 2604 w 2604"/>
              <a:gd name="connsiteY1" fmla="*/ 0 h 431"/>
              <a:gd name="connsiteX2" fmla="*/ 2604 w 2604"/>
              <a:gd name="connsiteY2" fmla="*/ 431 h 431"/>
              <a:gd name="connsiteX3" fmla="*/ 226 w 2604"/>
              <a:gd name="connsiteY3" fmla="*/ 431 h 431"/>
              <a:gd name="connsiteX4" fmla="*/ 0 w 2604"/>
              <a:gd name="connsiteY4" fmla="*/ 209 h 431"/>
              <a:gd name="connsiteX5" fmla="*/ 226 w 2604"/>
              <a:gd name="connsiteY5" fmla="*/ 0 h 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 h="431">
                <a:moveTo>
                  <a:pt x="226" y="0"/>
                </a:moveTo>
                <a:lnTo>
                  <a:pt x="2604" y="0"/>
                </a:lnTo>
                <a:lnTo>
                  <a:pt x="2604" y="431"/>
                </a:lnTo>
                <a:lnTo>
                  <a:pt x="226" y="431"/>
                </a:lnTo>
                <a:lnTo>
                  <a:pt x="0" y="209"/>
                </a:lnTo>
                <a:lnTo>
                  <a:pt x="226" y="0"/>
                </a:lnTo>
                <a:close/>
              </a:path>
            </a:pathLst>
          </a:custGeom>
          <a:solidFill>
            <a:schemeClr val="bg1"/>
          </a:solidFill>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1410" b="1" dirty="0">
                <a:solidFill>
                  <a:schemeClr val="tx1"/>
                </a:solidFill>
              </a:rPr>
              <a:t>      第四阶段（竣工验收阶段）</a:t>
            </a:r>
          </a:p>
          <a:p>
            <a:pPr algn="ctr"/>
            <a:r>
              <a:rPr lang="en-US" altLang="zh-CN" sz="1410" b="1" dirty="0">
                <a:solidFill>
                  <a:schemeClr val="tx1"/>
                </a:solidFill>
              </a:rPr>
              <a:t>(</a:t>
            </a:r>
            <a:r>
              <a:rPr lang="zh-CN" altLang="en-US" sz="1410" b="1" dirty="0">
                <a:solidFill>
                  <a:schemeClr val="tx1"/>
                </a:solidFill>
              </a:rPr>
              <a:t>阶段用时：</a:t>
            </a:r>
            <a:r>
              <a:rPr lang="en-US" altLang="zh-CN" sz="1410" b="1" dirty="0">
                <a:solidFill>
                  <a:schemeClr val="tx1"/>
                </a:solidFill>
              </a:rPr>
              <a:t>10</a:t>
            </a:r>
            <a:r>
              <a:rPr lang="zh-CN" altLang="en-US" sz="1410" b="1" dirty="0">
                <a:solidFill>
                  <a:schemeClr val="tx1"/>
                </a:solidFill>
              </a:rPr>
              <a:t>个工作日</a:t>
            </a:r>
            <a:r>
              <a:rPr lang="en-US" altLang="zh-CN" sz="1410" b="1" dirty="0">
                <a:solidFill>
                  <a:schemeClr val="tx1"/>
                </a:solidFill>
              </a:rPr>
              <a:t>)</a:t>
            </a:r>
          </a:p>
        </p:txBody>
      </p:sp>
      <p:cxnSp>
        <p:nvCxnSpPr>
          <p:cNvPr id="118" name="直接箭头连接符 117"/>
          <p:cNvCxnSpPr/>
          <p:nvPr>
            <p:custDataLst>
              <p:tags r:id="rId3"/>
            </p:custDataLst>
          </p:nvPr>
        </p:nvCxnSpPr>
        <p:spPr>
          <a:xfrm>
            <a:off x="4659710" y="2195735"/>
            <a:ext cx="944378" cy="45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p:nvPr>
            <p:custDataLst>
              <p:tags r:id="rId4"/>
            </p:custDataLst>
          </p:nvPr>
        </p:nvCxnSpPr>
        <p:spPr>
          <a:xfrm>
            <a:off x="7810944" y="2200279"/>
            <a:ext cx="857290" cy="127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custDataLst>
              <p:tags r:id="rId5"/>
            </p:custDataLst>
          </p:nvPr>
        </p:nvCxnSpPr>
        <p:spPr>
          <a:xfrm>
            <a:off x="11006922" y="2200279"/>
            <a:ext cx="914443" cy="127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文本框 120"/>
          <p:cNvSpPr txBox="1"/>
          <p:nvPr>
            <p:custDataLst>
              <p:tags r:id="rId6"/>
            </p:custDataLst>
          </p:nvPr>
        </p:nvSpPr>
        <p:spPr>
          <a:xfrm>
            <a:off x="16050260" y="1739265"/>
            <a:ext cx="2000885" cy="1731010"/>
          </a:xfrm>
          <a:prstGeom prst="rect">
            <a:avLst/>
          </a:prstGeom>
          <a:noFill/>
          <a:ln w="9525" cmpd="sng">
            <a:solidFill>
              <a:schemeClr val="tx1"/>
            </a:solidFill>
            <a:prstDash val="solid"/>
          </a:ln>
        </p:spPr>
        <p:txBody>
          <a:bodyPr wrap="square" bIns="0" rtlCol="0">
            <a:noAutofit/>
          </a:bodyPr>
          <a:lstStyle/>
          <a:p>
            <a:endParaRPr lang="en-US" altLang="zh-CN" sz="960">
              <a:ln>
                <a:noFill/>
              </a:ln>
              <a:solidFill>
                <a:schemeClr val="tx1"/>
              </a:solidFill>
            </a:endParaRPr>
          </a:p>
        </p:txBody>
      </p:sp>
      <p:sp>
        <p:nvSpPr>
          <p:cNvPr id="122" name="文本框 121"/>
          <p:cNvSpPr txBox="1"/>
          <p:nvPr/>
        </p:nvSpPr>
        <p:spPr>
          <a:xfrm>
            <a:off x="16107219" y="2768636"/>
            <a:ext cx="1886038" cy="571526"/>
          </a:xfrm>
          <a:prstGeom prst="rect">
            <a:avLst/>
          </a:prstGeom>
          <a:solidFill>
            <a:schemeClr val="bg1"/>
          </a:solidFill>
          <a:ln w="0" cmpd="sng">
            <a:solidFill>
              <a:srgbClr val="000000"/>
            </a:solidFill>
            <a:prstDash val="solid"/>
          </a:ln>
        </p:spPr>
        <p:txBody>
          <a:bodyPr wrap="square" rtlCol="0" anchor="ctr" anchorCtr="0">
            <a:noAutofit/>
          </a:bodyPr>
          <a:lstStyle/>
          <a:p>
            <a:pPr algn="ctr">
              <a:lnSpc>
                <a:spcPts val="2000"/>
              </a:lnSpc>
            </a:pPr>
            <a:r>
              <a:rPr lang="zh-CN" altLang="en-US" sz="960" dirty="0">
                <a:ln>
                  <a:noFill/>
                </a:ln>
                <a:solidFill>
                  <a:schemeClr val="tx1"/>
                </a:solidFill>
                <a:latin typeface="+mn-ea"/>
                <a:cs typeface="+mn-ea"/>
                <a:sym typeface="+mn-ea"/>
              </a:rPr>
              <a:t>建设工程竣工验收备案</a:t>
            </a:r>
            <a:endParaRPr lang="en-US" altLang="zh-CN" sz="960" dirty="0">
              <a:ln>
                <a:noFill/>
              </a:ln>
              <a:solidFill>
                <a:schemeClr val="tx1"/>
              </a:solidFill>
              <a:latin typeface="+mn-ea"/>
              <a:cs typeface="+mn-ea"/>
              <a:sym typeface="+mn-ea"/>
            </a:endParaRPr>
          </a:p>
          <a:p>
            <a:pPr algn="ctr">
              <a:lnSpc>
                <a:spcPts val="2000"/>
              </a:lnSpc>
            </a:pP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2</a:t>
            </a:r>
            <a:r>
              <a:rPr lang="zh-CN" altLang="en-US" sz="960" dirty="0">
                <a:solidFill>
                  <a:schemeClr val="tx1"/>
                </a:solidFill>
                <a:latin typeface="+mn-ea"/>
                <a:cs typeface="+mn-ea"/>
                <a:sym typeface="+mn-ea"/>
              </a:rPr>
              <a:t>个工作日）</a:t>
            </a:r>
          </a:p>
        </p:txBody>
      </p:sp>
      <p:sp>
        <p:nvSpPr>
          <p:cNvPr id="123" name="文本框 122"/>
          <p:cNvSpPr txBox="1"/>
          <p:nvPr/>
        </p:nvSpPr>
        <p:spPr>
          <a:xfrm>
            <a:off x="16107219" y="1893089"/>
            <a:ext cx="1886038" cy="665989"/>
          </a:xfrm>
          <a:prstGeom prst="rect">
            <a:avLst/>
          </a:prstGeom>
          <a:solidFill>
            <a:schemeClr val="bg1"/>
          </a:solidFill>
          <a:ln w="0" cmpd="sng">
            <a:solidFill>
              <a:srgbClr val="000000"/>
            </a:solidFill>
            <a:prstDash val="solid"/>
          </a:ln>
        </p:spPr>
        <p:txBody>
          <a:bodyPr wrap="square" rtlCol="0" anchor="ctr" anchorCtr="0">
            <a:noAutofit/>
          </a:bodyPr>
          <a:lstStyle/>
          <a:p>
            <a:pPr algn="ctr"/>
            <a:r>
              <a:rPr lang="zh-CN" altLang="en-US" sz="960" dirty="0">
                <a:ln>
                  <a:noFill/>
                </a:ln>
                <a:solidFill>
                  <a:schemeClr val="tx1"/>
                </a:solidFill>
                <a:latin typeface="+mn-ea"/>
                <a:cs typeface="+mn-ea"/>
              </a:rPr>
              <a:t>联合验收（自然资源、消防、人防、档案等）</a:t>
            </a:r>
            <a:endParaRPr lang="en-US" altLang="zh-CN" sz="960" dirty="0">
              <a:ln>
                <a:noFill/>
              </a:ln>
              <a:solidFill>
                <a:schemeClr val="tx1"/>
              </a:solidFill>
              <a:latin typeface="+mn-ea"/>
              <a:cs typeface="+mn-ea"/>
            </a:endParaRPr>
          </a:p>
          <a:p>
            <a:pPr algn="ct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8</a:t>
            </a:r>
            <a:r>
              <a:rPr lang="zh-CN" altLang="en-US" sz="960" dirty="0">
                <a:solidFill>
                  <a:schemeClr val="tx1"/>
                </a:solidFill>
                <a:latin typeface="+mn-ea"/>
                <a:cs typeface="+mn-ea"/>
                <a:sym typeface="+mn-ea"/>
              </a:rPr>
              <a:t>个工作日）</a:t>
            </a:r>
          </a:p>
        </p:txBody>
      </p:sp>
      <p:cxnSp>
        <p:nvCxnSpPr>
          <p:cNvPr id="124" name="直接箭头连接符 123"/>
          <p:cNvCxnSpPr/>
          <p:nvPr>
            <p:custDataLst>
              <p:tags r:id="rId7"/>
            </p:custDataLst>
          </p:nvPr>
        </p:nvCxnSpPr>
        <p:spPr>
          <a:xfrm flipV="1">
            <a:off x="14941044" y="2559214"/>
            <a:ext cx="1092200" cy="1651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a:xfrm>
            <a:off x="15479044" y="6525313"/>
            <a:ext cx="2980734" cy="307879"/>
          </a:xfrm>
          <a:prstGeom prst="rect">
            <a:avLst/>
          </a:prstGeom>
          <a:noFill/>
          <a:ln w="9525" cmpd="sng">
            <a:solidFill>
              <a:schemeClr val="bg1"/>
            </a:solidFill>
            <a:prstDash val="solid"/>
          </a:ln>
        </p:spPr>
        <p:txBody>
          <a:bodyPr wrap="square" bIns="0" rtlCol="0" anchor="t" anchorCtr="0">
            <a:noAutofit/>
          </a:bodyPr>
          <a:lstStyle/>
          <a:p>
            <a:pPr algn="ctr">
              <a:buClrTx/>
              <a:buSzTx/>
              <a:buNone/>
            </a:pPr>
            <a:r>
              <a:rPr lang="zh-CN" altLang="en-US" sz="1120" b="1" dirty="0">
                <a:ln>
                  <a:noFill/>
                </a:ln>
                <a:solidFill>
                  <a:schemeClr val="tx1"/>
                </a:solidFill>
              </a:rPr>
              <a:t>第四阶段可并联或并行办理其他事项</a:t>
            </a:r>
          </a:p>
        </p:txBody>
      </p:sp>
      <p:sp>
        <p:nvSpPr>
          <p:cNvPr id="126" name="文本框 125"/>
          <p:cNvSpPr txBox="1"/>
          <p:nvPr/>
        </p:nvSpPr>
        <p:spPr>
          <a:xfrm>
            <a:off x="8345984" y="6525163"/>
            <a:ext cx="3202535" cy="307858"/>
          </a:xfrm>
          <a:prstGeom prst="rect">
            <a:avLst/>
          </a:prstGeom>
          <a:noFill/>
          <a:ln w="9525" cmpd="sng">
            <a:solidFill>
              <a:schemeClr val="bg1"/>
            </a:solidFill>
            <a:prstDash val="solid"/>
          </a:ln>
        </p:spPr>
        <p:txBody>
          <a:bodyPr wrap="square" bIns="0" rtlCol="0" anchor="t" anchorCtr="0">
            <a:noAutofit/>
          </a:bodyPr>
          <a:lstStyle/>
          <a:p>
            <a:pPr algn="ctr">
              <a:buClrTx/>
              <a:buSzTx/>
              <a:buNone/>
            </a:pPr>
            <a:r>
              <a:rPr lang="zh-CN" altLang="en-US" sz="1120" b="1" dirty="0">
                <a:ln>
                  <a:noFill/>
                </a:ln>
                <a:solidFill>
                  <a:schemeClr val="tx1"/>
                </a:solidFill>
              </a:rPr>
              <a:t>第二阶段可并联或并行办理其他事项</a:t>
            </a:r>
          </a:p>
        </p:txBody>
      </p:sp>
      <p:sp>
        <p:nvSpPr>
          <p:cNvPr id="128" name="文本框 127"/>
          <p:cNvSpPr txBox="1"/>
          <p:nvPr/>
        </p:nvSpPr>
        <p:spPr>
          <a:xfrm>
            <a:off x="11697570" y="6833767"/>
            <a:ext cx="2858122" cy="518181"/>
          </a:xfrm>
          <a:prstGeom prst="rect">
            <a:avLst/>
          </a:prstGeom>
          <a:solidFill>
            <a:schemeClr val="bg2"/>
          </a:solidFill>
          <a:ln w="0" cmpd="sng">
            <a:solidFill>
              <a:srgbClr val="000000"/>
            </a:solidFill>
            <a:prstDash val="solid"/>
          </a:ln>
        </p:spPr>
        <p:txBody>
          <a:bodyPr wrap="square" bIns="0" rtlCol="0" anchor="ctr" anchorCtr="0">
            <a:noAutofit/>
          </a:bodyPr>
          <a:lstStyle/>
          <a:p>
            <a:pPr algn="ctr">
              <a:lnSpc>
                <a:spcPts val="2000"/>
              </a:lnSpc>
              <a:buClrTx/>
              <a:buSzTx/>
              <a:buNone/>
            </a:pPr>
            <a:r>
              <a:rPr lang="zh-CN" altLang="en-US" sz="960" dirty="0">
                <a:ln>
                  <a:noFill/>
                </a:ln>
                <a:solidFill>
                  <a:schemeClr val="tx1"/>
                </a:solidFill>
                <a:latin typeface="+mn-ea"/>
                <a:cs typeface="+mn-ea"/>
                <a:sym typeface="+mn-ea"/>
              </a:rPr>
              <a:t>市政设施建设类审批</a:t>
            </a: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5</a:t>
            </a:r>
            <a:r>
              <a:rPr lang="zh-CN" altLang="en-US" sz="960" dirty="0">
                <a:solidFill>
                  <a:schemeClr val="tx1"/>
                </a:solidFill>
                <a:latin typeface="+mn-ea"/>
                <a:cs typeface="+mn-ea"/>
                <a:sym typeface="+mn-ea"/>
              </a:rPr>
              <a:t>个工作日）</a:t>
            </a:r>
          </a:p>
        </p:txBody>
      </p:sp>
      <p:sp>
        <p:nvSpPr>
          <p:cNvPr id="132" name="文本框 131"/>
          <p:cNvSpPr txBox="1"/>
          <p:nvPr/>
        </p:nvSpPr>
        <p:spPr>
          <a:xfrm>
            <a:off x="15479054" y="6833700"/>
            <a:ext cx="2699273" cy="518212"/>
          </a:xfrm>
          <a:prstGeom prst="rect">
            <a:avLst/>
          </a:prstGeom>
          <a:solidFill>
            <a:schemeClr val="bg2"/>
          </a:solidFill>
          <a:ln w="0" cmpd="sng">
            <a:solidFill>
              <a:srgbClr val="000000"/>
            </a:solidFill>
            <a:prstDash val="solid"/>
          </a:ln>
        </p:spPr>
        <p:txBody>
          <a:bodyPr wrap="square" bIns="0" rtlCol="0" anchor="ctr" anchorCtr="0">
            <a:noAutofit/>
          </a:bodyPr>
          <a:lstStyle/>
          <a:p>
            <a:pPr algn="ctr">
              <a:buClrTx/>
              <a:buSzTx/>
              <a:buNone/>
            </a:pPr>
            <a:r>
              <a:rPr lang="zh-CN" altLang="en-US" sz="960" dirty="0">
                <a:ln>
                  <a:noFill/>
                </a:ln>
                <a:solidFill>
                  <a:schemeClr val="tx1"/>
                </a:solidFill>
                <a:latin typeface="+mn-ea"/>
              </a:rPr>
              <a:t>市政公用设施接入</a:t>
            </a:r>
          </a:p>
        </p:txBody>
      </p:sp>
      <p:sp>
        <p:nvSpPr>
          <p:cNvPr id="134" name="文本框 133"/>
          <p:cNvSpPr txBox="1"/>
          <p:nvPr/>
        </p:nvSpPr>
        <p:spPr>
          <a:xfrm>
            <a:off x="5378016" y="8594595"/>
            <a:ext cx="9378616" cy="448101"/>
          </a:xfrm>
          <a:prstGeom prst="rect">
            <a:avLst/>
          </a:prstGeom>
          <a:noFill/>
          <a:ln w="9525" cmpd="sng">
            <a:solidFill>
              <a:schemeClr val="bg1"/>
            </a:solidFill>
            <a:prstDash val="solid"/>
          </a:ln>
        </p:spPr>
        <p:txBody>
          <a:bodyPr wrap="square" bIns="0" rtlCol="0">
            <a:noAutofit/>
          </a:bodyPr>
          <a:lstStyle/>
          <a:p>
            <a:pPr algn="ctr"/>
            <a:endParaRPr lang="zh-CN" sz="1120" b="1">
              <a:ln>
                <a:noFill/>
              </a:ln>
              <a:solidFill>
                <a:schemeClr val="tx1"/>
              </a:solidFill>
            </a:endParaRPr>
          </a:p>
          <a:p>
            <a:pPr algn="ctr"/>
            <a:r>
              <a:rPr lang="zh-CN" sz="1120" b="1">
                <a:ln>
                  <a:noFill/>
                </a:ln>
                <a:solidFill>
                  <a:schemeClr val="tx1"/>
                </a:solidFill>
              </a:rPr>
              <a:t>第一、二、三阶段可并联或并行办理事项</a:t>
            </a:r>
          </a:p>
        </p:txBody>
      </p:sp>
      <p:sp>
        <p:nvSpPr>
          <p:cNvPr id="139" name="文本框 138"/>
          <p:cNvSpPr txBox="1"/>
          <p:nvPr/>
        </p:nvSpPr>
        <p:spPr>
          <a:xfrm>
            <a:off x="5644861" y="1735531"/>
            <a:ext cx="2131129" cy="2530938"/>
          </a:xfrm>
          <a:prstGeom prst="rect">
            <a:avLst/>
          </a:prstGeom>
          <a:noFill/>
          <a:ln w="9525" cmpd="sng">
            <a:solidFill>
              <a:srgbClr val="000000"/>
            </a:solidFill>
            <a:prstDash val="solid"/>
          </a:ln>
        </p:spPr>
        <p:txBody>
          <a:bodyPr wrap="square" bIns="0" rtlCol="0">
            <a:noAutofit/>
          </a:bodyPr>
          <a:lstStyle/>
          <a:p>
            <a:endParaRPr lang="en-US" altLang="zh-CN" sz="960">
              <a:ln>
                <a:noFill/>
              </a:ln>
              <a:solidFill>
                <a:schemeClr val="tx1"/>
              </a:solidFill>
            </a:endParaRPr>
          </a:p>
        </p:txBody>
      </p:sp>
      <p:sp>
        <p:nvSpPr>
          <p:cNvPr id="140" name="文本框 139"/>
          <p:cNvSpPr txBox="1"/>
          <p:nvPr/>
        </p:nvSpPr>
        <p:spPr>
          <a:xfrm>
            <a:off x="5743177" y="3470552"/>
            <a:ext cx="1868805" cy="473710"/>
          </a:xfrm>
          <a:prstGeom prst="rect">
            <a:avLst/>
          </a:prstGeom>
          <a:solidFill>
            <a:schemeClr val="bg1"/>
          </a:solidFill>
          <a:ln w="0" cmpd="sng">
            <a:solidFill>
              <a:srgbClr val="000000"/>
            </a:solidFill>
            <a:prstDash val="solid"/>
          </a:ln>
        </p:spPr>
        <p:txBody>
          <a:bodyPr wrap="square" rtlCol="0" anchor="ctr" anchorCtr="0">
            <a:noAutofit/>
          </a:bodyPr>
          <a:lstStyle/>
          <a:p>
            <a:pPr algn="ctr" defTabSz="914400" fontAlgn="base">
              <a:buClrTx/>
              <a:buSzTx/>
              <a:buFontTx/>
            </a:pPr>
            <a:r>
              <a:rPr lang="zh-CN" altLang="en-US" sz="960" dirty="0">
                <a:ln>
                  <a:noFill/>
                </a:ln>
                <a:solidFill>
                  <a:schemeClr val="tx1"/>
                </a:solidFill>
                <a:latin typeface="Arial" panose="020B0604020202020204" pitchFamily="34" charset="0"/>
                <a:ea typeface="宋体" panose="02010600030101010101" pitchFamily="2" charset="-122"/>
              </a:rPr>
              <a:t>建设用地规划许可证核发</a:t>
            </a:r>
          </a:p>
          <a:p>
            <a:pPr algn="ctr" defTabSz="914400" fontAlgn="base">
              <a:buClrTx/>
              <a:buSzTx/>
              <a:buFontTx/>
            </a:pPr>
            <a:r>
              <a:rPr lang="zh-CN" altLang="en-US" sz="960" dirty="0">
                <a:ln>
                  <a:noFill/>
                </a:ln>
                <a:solidFill>
                  <a:schemeClr val="tx1"/>
                </a:solidFill>
                <a:latin typeface="Arial" panose="020B0604020202020204" pitchFamily="34" charset="0"/>
                <a:ea typeface="宋体" panose="02010600030101010101" pitchFamily="2" charset="-122"/>
                <a:sym typeface="+mn-ea"/>
              </a:rPr>
              <a:t>（审批时限：3个工作日）</a:t>
            </a:r>
          </a:p>
        </p:txBody>
      </p:sp>
      <p:sp>
        <p:nvSpPr>
          <p:cNvPr id="149" name="文本框 148"/>
          <p:cNvSpPr txBox="1"/>
          <p:nvPr/>
        </p:nvSpPr>
        <p:spPr>
          <a:xfrm>
            <a:off x="2262587" y="2986637"/>
            <a:ext cx="2249141" cy="681355"/>
          </a:xfrm>
          <a:prstGeom prst="rect">
            <a:avLst/>
          </a:prstGeom>
          <a:solidFill>
            <a:schemeClr val="bg1"/>
          </a:solidFill>
          <a:ln w="0" cmpd="sng">
            <a:solidFill>
              <a:srgbClr val="000000"/>
            </a:solidFill>
            <a:prstDash val="solid"/>
          </a:ln>
        </p:spPr>
        <p:txBody>
          <a:bodyPr wrap="square" rtlCol="0">
            <a:spAutoFit/>
          </a:bodyPr>
          <a:lstStyle/>
          <a:p>
            <a:r>
              <a:rPr lang="zh-CN" altLang="en-US" sz="960" dirty="0">
                <a:ln>
                  <a:noFill/>
                </a:ln>
                <a:solidFill>
                  <a:schemeClr val="tx1"/>
                </a:solidFill>
              </a:rPr>
              <a:t>推行“用地清单制+告知承诺制”，将规划条件、管理要求及经济指标等要求统一落实到地块上，并作为土地划拨或挂牌出让条件。</a:t>
            </a:r>
          </a:p>
        </p:txBody>
      </p:sp>
      <p:cxnSp>
        <p:nvCxnSpPr>
          <p:cNvPr id="150" name="直接连接符 149"/>
          <p:cNvCxnSpPr/>
          <p:nvPr/>
        </p:nvCxnSpPr>
        <p:spPr>
          <a:xfrm flipH="1">
            <a:off x="5091114" y="1185947"/>
            <a:ext cx="6985" cy="8448040"/>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478707" y="1185947"/>
            <a:ext cx="23368" cy="7482961"/>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custDataLst>
              <p:tags r:id="rId8"/>
            </p:custDataLst>
          </p:nvPr>
        </p:nvCxnSpPr>
        <p:spPr>
          <a:xfrm flipV="1">
            <a:off x="2262487" y="9924097"/>
            <a:ext cx="16785590" cy="635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54" name="文本框 153"/>
          <p:cNvSpPr txBox="1"/>
          <p:nvPr/>
        </p:nvSpPr>
        <p:spPr>
          <a:xfrm>
            <a:off x="5645150" y="4435475"/>
            <a:ext cx="2131695" cy="819785"/>
          </a:xfrm>
          <a:prstGeom prst="rect">
            <a:avLst/>
          </a:prstGeom>
          <a:noFill/>
          <a:ln w="9525" cmpd="sng">
            <a:solidFill>
              <a:srgbClr val="000000"/>
            </a:solidFill>
            <a:prstDash val="dash"/>
            <a:miter lim="800000"/>
          </a:ln>
          <a:extLst>
            <a:ext uri="{909E8E84-426E-40DD-AFC4-6F175D3DCCD1}">
              <a14:hiddenFill xmlns="" xmlns:a14="http://schemas.microsoft.com/office/drawing/2010/main">
                <a:solidFill>
                  <a:schemeClr val="bg1">
                    <a:lumMod val="85000"/>
                  </a:schemeClr>
                </a:solidFill>
              </a14:hiddenFill>
            </a:ext>
          </a:extLst>
        </p:spPr>
        <p:txBody>
          <a:bodyPr wrap="square" bIns="0" rtlCol="0" anchor="ctr" anchorCtr="0">
            <a:noAutofit/>
          </a:bodyPr>
          <a:ls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lnSpc>
                <a:spcPts val="2000"/>
              </a:lnSpc>
            </a:pPr>
            <a:r>
              <a:rPr lang="zh-CN" altLang="en-US" sz="960" dirty="0">
                <a:ln>
                  <a:noFill/>
                </a:ln>
                <a:solidFill>
                  <a:schemeClr val="tx1"/>
                </a:solidFill>
                <a:sym typeface="+mn-ea"/>
              </a:rPr>
              <a:t>政府投资建设的</a:t>
            </a:r>
            <a:r>
              <a:rPr lang="zh-CN" altLang="en-US" sz="960" dirty="0">
                <a:ln>
                  <a:noFill/>
                </a:ln>
                <a:solidFill>
                  <a:schemeClr val="tx1"/>
                </a:solidFill>
              </a:rPr>
              <a:t>工程总承包招标（可在</a:t>
            </a:r>
            <a:r>
              <a:rPr lang="zh-CN" altLang="en-US" sz="960" dirty="0">
                <a:ln>
                  <a:noFill/>
                </a:ln>
                <a:solidFill>
                  <a:schemeClr val="tx1"/>
                </a:solidFill>
                <a:sym typeface="+mn-ea"/>
              </a:rPr>
              <a:t>可行性研究报告审批</a:t>
            </a:r>
            <a:r>
              <a:rPr lang="zh-CN" altLang="en-US" sz="960" dirty="0">
                <a:ln>
                  <a:noFill/>
                </a:ln>
                <a:solidFill>
                  <a:schemeClr val="tx1"/>
                </a:solidFill>
              </a:rPr>
              <a:t>通过后进行）</a:t>
            </a:r>
          </a:p>
        </p:txBody>
      </p:sp>
      <p:sp>
        <p:nvSpPr>
          <p:cNvPr id="155" name="文本框 67"/>
          <p:cNvSpPr txBox="1"/>
          <p:nvPr/>
        </p:nvSpPr>
        <p:spPr>
          <a:xfrm>
            <a:off x="8409065" y="6833767"/>
            <a:ext cx="2966508" cy="518212"/>
          </a:xfrm>
          <a:prstGeom prst="rect">
            <a:avLst/>
          </a:prstGeom>
          <a:solidFill>
            <a:schemeClr val="bg2"/>
          </a:solidFill>
          <a:ln w="0" cmpd="sng">
            <a:solidFill>
              <a:srgbClr val="000000"/>
            </a:solidFill>
            <a:prstDash val="solid"/>
          </a:ln>
        </p:spPr>
        <p:txBody>
          <a:bodyPr wrap="square" bIns="0" rtlCol="0" anchor="ctr" anchorCtr="0">
            <a:noAutofit/>
          </a:bodyPr>
          <a:ls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lnSpc>
                <a:spcPts val="2000"/>
              </a:lnSpc>
            </a:pPr>
            <a:r>
              <a:rPr lang="zh-CN" altLang="en-US" sz="960" dirty="0">
                <a:solidFill>
                  <a:schemeClr val="tx1"/>
                </a:solidFill>
                <a:latin typeface="+mn-ea"/>
                <a:ea typeface="+mn-ea"/>
                <a:cs typeface="+mn-ea"/>
              </a:rPr>
              <a:t>应建防空地下室的民用建筑项目报建审批</a:t>
            </a:r>
          </a:p>
          <a:p>
            <a:pPr algn="ctr">
              <a:lnSpc>
                <a:spcPts val="2000"/>
              </a:lnSpc>
            </a:pPr>
            <a:r>
              <a:rPr lang="zh-CN" altLang="en-US" sz="960" dirty="0">
                <a:solidFill>
                  <a:schemeClr val="tx1"/>
                </a:solidFill>
                <a:latin typeface="+mn-ea"/>
                <a:ea typeface="+mn-ea"/>
                <a:cs typeface="+mn-ea"/>
              </a:rPr>
              <a:t>或防空地下室易地建设审批</a:t>
            </a:r>
            <a:r>
              <a:rPr lang="zh-CN" altLang="en-US" sz="960" dirty="0">
                <a:solidFill>
                  <a:schemeClr val="tx1"/>
                </a:solidFill>
                <a:latin typeface="+mn-ea"/>
                <a:ea typeface="+mn-ea"/>
                <a:cs typeface="+mn-ea"/>
                <a:sym typeface="+mn-ea"/>
              </a:rPr>
              <a:t>（审批时限：</a:t>
            </a:r>
            <a:r>
              <a:rPr lang="en-US" altLang="zh-CN" sz="960" dirty="0">
                <a:solidFill>
                  <a:schemeClr val="tx1"/>
                </a:solidFill>
                <a:latin typeface="+mn-ea"/>
                <a:ea typeface="+mn-ea"/>
                <a:cs typeface="+mn-ea"/>
                <a:sym typeface="+mn-ea"/>
              </a:rPr>
              <a:t>5</a:t>
            </a:r>
            <a:r>
              <a:rPr lang="zh-CN" altLang="en-US" sz="960" dirty="0">
                <a:solidFill>
                  <a:schemeClr val="tx1"/>
                </a:solidFill>
                <a:latin typeface="+mn-ea"/>
                <a:ea typeface="+mn-ea"/>
                <a:cs typeface="+mn-ea"/>
                <a:sym typeface="+mn-ea"/>
              </a:rPr>
              <a:t>个工作日）</a:t>
            </a:r>
          </a:p>
        </p:txBody>
      </p:sp>
      <p:sp>
        <p:nvSpPr>
          <p:cNvPr id="156" name="文本框 155"/>
          <p:cNvSpPr txBox="1"/>
          <p:nvPr/>
        </p:nvSpPr>
        <p:spPr>
          <a:xfrm>
            <a:off x="8409065" y="7479933"/>
            <a:ext cx="2964476" cy="495350"/>
          </a:xfrm>
          <a:prstGeom prst="rect">
            <a:avLst/>
          </a:prstGeom>
          <a:solidFill>
            <a:schemeClr val="bg2"/>
          </a:solidFill>
          <a:ln w="0" cmpd="sng">
            <a:solidFill>
              <a:srgbClr val="000000"/>
            </a:solidFill>
            <a:prstDash val="solid"/>
          </a:ln>
        </p:spPr>
        <p:txBody>
          <a:bodyPr wrap="square" bIns="0" rtlCol="0" anchor="ctr" anchorCtr="0">
            <a:noAutofit/>
          </a:bodyPr>
          <a:ls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algn="ctr">
              <a:lnSpc>
                <a:spcPts val="2000"/>
              </a:lnSpc>
            </a:pPr>
            <a:r>
              <a:rPr lang="zh-CN" sz="960" dirty="0">
                <a:ln>
                  <a:noFill/>
                </a:ln>
                <a:solidFill>
                  <a:schemeClr val="tx1"/>
                </a:solidFill>
                <a:latin typeface="+mn-ea"/>
                <a:ea typeface="+mn-ea"/>
                <a:cs typeface="+mn-ea"/>
                <a:sym typeface="+mn-ea"/>
              </a:rPr>
              <a:t>新建</a:t>
            </a:r>
            <a:r>
              <a:rPr lang="zh-CN" altLang="en-US" sz="960" dirty="0">
                <a:solidFill>
                  <a:schemeClr val="tx1"/>
                </a:solidFill>
                <a:latin typeface="+mn-ea"/>
                <a:ea typeface="+mn-ea"/>
                <a:cs typeface="+mn-ea"/>
                <a:sym typeface="+mn-ea"/>
              </a:rPr>
              <a:t>、扩建、改建建设</a:t>
            </a:r>
            <a:r>
              <a:rPr lang="zh-CN" sz="960" dirty="0">
                <a:ln>
                  <a:noFill/>
                </a:ln>
                <a:solidFill>
                  <a:schemeClr val="tx1"/>
                </a:solidFill>
                <a:latin typeface="+mn-ea"/>
                <a:ea typeface="+mn-ea"/>
                <a:cs typeface="+mn-ea"/>
                <a:sym typeface="+mn-ea"/>
              </a:rPr>
              <a:t>工程避免</a:t>
            </a:r>
            <a:r>
              <a:rPr lang="zh-CN" altLang="en-US" sz="960" dirty="0">
                <a:ln>
                  <a:noFill/>
                </a:ln>
                <a:solidFill>
                  <a:schemeClr val="tx1"/>
                </a:solidFill>
                <a:latin typeface="+mn-ea"/>
                <a:ea typeface="+mn-ea"/>
                <a:cs typeface="+mn-ea"/>
                <a:sym typeface="+mn-ea"/>
              </a:rPr>
              <a:t>危害</a:t>
            </a:r>
            <a:r>
              <a:rPr lang="zh-CN" sz="960" dirty="0">
                <a:ln>
                  <a:noFill/>
                </a:ln>
                <a:solidFill>
                  <a:schemeClr val="tx1"/>
                </a:solidFill>
                <a:latin typeface="+mn-ea"/>
                <a:ea typeface="+mn-ea"/>
                <a:cs typeface="+mn-ea"/>
                <a:sym typeface="+mn-ea"/>
              </a:rPr>
              <a:t>气象探测环境审批</a:t>
            </a:r>
            <a:r>
              <a:rPr lang="zh-CN" altLang="en-US" sz="960" dirty="0">
                <a:solidFill>
                  <a:schemeClr val="tx1"/>
                </a:solidFill>
                <a:latin typeface="+mn-ea"/>
                <a:ea typeface="+mn-ea"/>
                <a:cs typeface="+mn-ea"/>
                <a:sym typeface="+mn-ea"/>
              </a:rPr>
              <a:t>（审批时限：</a:t>
            </a:r>
            <a:r>
              <a:rPr lang="en-US" altLang="zh-CN" sz="960" dirty="0">
                <a:solidFill>
                  <a:schemeClr val="tx1"/>
                </a:solidFill>
                <a:latin typeface="+mn-ea"/>
                <a:ea typeface="+mn-ea"/>
                <a:cs typeface="+mn-ea"/>
                <a:sym typeface="+mn-ea"/>
              </a:rPr>
              <a:t>11</a:t>
            </a:r>
            <a:r>
              <a:rPr lang="zh-CN" altLang="en-US" sz="960" dirty="0">
                <a:solidFill>
                  <a:schemeClr val="tx1"/>
                </a:solidFill>
                <a:latin typeface="+mn-ea"/>
                <a:ea typeface="+mn-ea"/>
                <a:cs typeface="+mn-ea"/>
                <a:sym typeface="+mn-ea"/>
              </a:rPr>
              <a:t>个工作日）</a:t>
            </a:r>
          </a:p>
        </p:txBody>
      </p:sp>
      <p:sp>
        <p:nvSpPr>
          <p:cNvPr id="161" name="文本框 160"/>
          <p:cNvSpPr txBox="1"/>
          <p:nvPr/>
        </p:nvSpPr>
        <p:spPr>
          <a:xfrm>
            <a:off x="12081429" y="5804801"/>
            <a:ext cx="2621365" cy="345451"/>
          </a:xfrm>
          <a:prstGeom prst="rect">
            <a:avLst/>
          </a:prstGeom>
          <a:noFill/>
          <a:ln w="9525" cmpd="sng">
            <a:solidFill>
              <a:srgbClr val="000000"/>
            </a:solidFill>
            <a:prstDash val="solid"/>
          </a:ln>
        </p:spPr>
        <p:txBody>
          <a:bodyPr wrap="square" bIns="0" rtlCol="0" anchor="ctr" anchorCtr="0">
            <a:noAutofit/>
          </a:bodyPr>
          <a:lstStyle/>
          <a:p>
            <a:pPr algn="ctr">
              <a:lnSpc>
                <a:spcPts val="2000"/>
              </a:lnSpc>
            </a:pPr>
            <a:r>
              <a:rPr lang="zh-CN" altLang="en-US" sz="960" dirty="0">
                <a:ln>
                  <a:noFill/>
                </a:ln>
                <a:solidFill>
                  <a:schemeClr val="tx1"/>
                </a:solidFill>
                <a:sym typeface="+mn-ea"/>
              </a:rPr>
              <a:t>市政公用设施报装</a:t>
            </a:r>
          </a:p>
        </p:txBody>
      </p:sp>
      <p:cxnSp>
        <p:nvCxnSpPr>
          <p:cNvPr id="162" name="肘形连接符 37"/>
          <p:cNvCxnSpPr/>
          <p:nvPr>
            <p:custDataLst>
              <p:tags r:id="rId9"/>
            </p:custDataLst>
          </p:nvPr>
        </p:nvCxnSpPr>
        <p:spPr>
          <a:xfrm>
            <a:off x="11536282" y="5976897"/>
            <a:ext cx="547370" cy="3175"/>
          </a:xfrm>
          <a:prstGeom prst="bentConnector3">
            <a:avLst>
              <a:gd name="adj1" fmla="val 50116"/>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3" name="肘形连接符 47"/>
          <p:cNvCxnSpPr>
            <a:stCxn id="161" idx="3"/>
            <a:endCxn id="121" idx="2"/>
          </p:cNvCxnSpPr>
          <p:nvPr>
            <p:custDataLst>
              <p:tags r:id="rId10"/>
            </p:custDataLst>
          </p:nvPr>
        </p:nvCxnSpPr>
        <p:spPr>
          <a:xfrm flipV="1">
            <a:off x="14702790" y="3470275"/>
            <a:ext cx="2348230" cy="2506980"/>
          </a:xfrm>
          <a:prstGeom prst="bentConnector2">
            <a:avLst/>
          </a:prstGeom>
          <a:ln w="9525">
            <a:solidFill>
              <a:schemeClr val="tx1"/>
            </a:solidFill>
            <a:tailEnd type="triangle" w="sm" len="lg"/>
          </a:ln>
        </p:spPr>
        <p:style>
          <a:lnRef idx="1">
            <a:schemeClr val="accent1"/>
          </a:lnRef>
          <a:fillRef idx="0">
            <a:schemeClr val="accent1"/>
          </a:fillRef>
          <a:effectRef idx="0">
            <a:schemeClr val="accent1"/>
          </a:effectRef>
          <a:fontRef idx="minor">
            <a:schemeClr val="tx1"/>
          </a:fontRef>
        </p:style>
      </p:cxnSp>
      <p:sp>
        <p:nvSpPr>
          <p:cNvPr id="164" name="文本框 163"/>
          <p:cNvSpPr txBox="1"/>
          <p:nvPr/>
        </p:nvSpPr>
        <p:spPr>
          <a:xfrm>
            <a:off x="5742308" y="2085225"/>
            <a:ext cx="1869627" cy="474011"/>
          </a:xfrm>
          <a:prstGeom prst="rect">
            <a:avLst/>
          </a:prstGeom>
          <a:solidFill>
            <a:schemeClr val="bg1"/>
          </a:solidFill>
          <a:ln w="12700" cmpd="sng">
            <a:solidFill>
              <a:schemeClr val="tx1"/>
            </a:solidFill>
            <a:prstDash val="solid"/>
          </a:ln>
        </p:spPr>
        <p:txBody>
          <a:bodyPr wrap="square" rtlCol="0" anchor="ctr" anchorCtr="0">
            <a:noAutofit/>
          </a:bodyPr>
          <a:lstStyle/>
          <a:p>
            <a:pPr algn="ctr">
              <a:lnSpc>
                <a:spcPts val="1600"/>
              </a:lnSpc>
            </a:pPr>
            <a:r>
              <a:rPr lang="zh-CN" altLang="en-US" sz="960" dirty="0">
                <a:solidFill>
                  <a:schemeClr val="tx1"/>
                </a:solidFill>
                <a:sym typeface="+mn-ea"/>
              </a:rPr>
              <a:t>建设项目用地预审与选址意见书（审批时限：10个工作日）</a:t>
            </a:r>
            <a:endParaRPr lang="zh-CN" altLang="en-US" sz="960" dirty="0">
              <a:ln>
                <a:noFill/>
              </a:ln>
              <a:solidFill>
                <a:schemeClr val="tx1"/>
              </a:solidFill>
              <a:latin typeface="Arial" panose="020B0604020202020204" pitchFamily="34" charset="0"/>
              <a:ea typeface="宋体" panose="02010600030101010101" pitchFamily="2" charset="-122"/>
              <a:sym typeface="+mn-ea"/>
            </a:endParaRPr>
          </a:p>
        </p:txBody>
      </p:sp>
      <p:sp>
        <p:nvSpPr>
          <p:cNvPr id="166" name="文本框 165"/>
          <p:cNvSpPr txBox="1"/>
          <p:nvPr/>
        </p:nvSpPr>
        <p:spPr>
          <a:xfrm>
            <a:off x="5743177" y="2756812"/>
            <a:ext cx="1868170" cy="473710"/>
          </a:xfrm>
          <a:prstGeom prst="rect">
            <a:avLst/>
          </a:prstGeom>
          <a:solidFill>
            <a:schemeClr val="bg1"/>
          </a:solidFill>
          <a:ln w="0" cmpd="sng">
            <a:solidFill>
              <a:srgbClr val="000000"/>
            </a:solidFill>
            <a:prstDash val="solid"/>
          </a:ln>
        </p:spPr>
        <p:txBody>
          <a:bodyPr wrap="square" rtlCol="0" anchor="ctr" anchorCtr="0">
            <a:noAutofit/>
          </a:bodyPr>
          <a:lstStyle/>
          <a:p>
            <a:pPr algn="ctr"/>
            <a:r>
              <a:rPr lang="zh-CN" altLang="en-US" sz="960" dirty="0">
                <a:ln>
                  <a:noFill/>
                </a:ln>
                <a:solidFill>
                  <a:schemeClr val="tx1"/>
                </a:solidFill>
                <a:sym typeface="+mn-ea"/>
              </a:rPr>
              <a:t>政府投资项目可行性研究报告审批</a:t>
            </a:r>
            <a:r>
              <a:rPr lang="zh-CN" altLang="en-US" sz="960" dirty="0">
                <a:solidFill>
                  <a:schemeClr val="tx1"/>
                </a:solidFill>
                <a:sym typeface="+mn-ea"/>
              </a:rPr>
              <a:t>（审批时限：</a:t>
            </a:r>
            <a:r>
              <a:rPr lang="en-US" sz="960" dirty="0">
                <a:solidFill>
                  <a:schemeClr val="tx1"/>
                </a:solidFill>
                <a:sym typeface="+mn-ea"/>
              </a:rPr>
              <a:t>10</a:t>
            </a:r>
            <a:r>
              <a:rPr lang="zh-CN" altLang="en-US" sz="960" dirty="0">
                <a:solidFill>
                  <a:schemeClr val="tx1"/>
                </a:solidFill>
                <a:sym typeface="+mn-ea"/>
              </a:rPr>
              <a:t>个工作日）</a:t>
            </a:r>
            <a:endParaRPr lang="zh-CN" altLang="en-US" sz="960" dirty="0">
              <a:ln>
                <a:noFill/>
              </a:ln>
              <a:solidFill>
                <a:schemeClr val="tx1"/>
              </a:solidFill>
              <a:latin typeface="Arial" panose="020B0604020202020204" pitchFamily="34" charset="0"/>
              <a:ea typeface="宋体" panose="02010600030101010101" pitchFamily="2" charset="-122"/>
              <a:sym typeface="+mn-ea"/>
            </a:endParaRPr>
          </a:p>
        </p:txBody>
      </p:sp>
      <p:sp>
        <p:nvSpPr>
          <p:cNvPr id="170" name="文本框 169"/>
          <p:cNvSpPr txBox="1"/>
          <p:nvPr/>
        </p:nvSpPr>
        <p:spPr>
          <a:xfrm>
            <a:off x="11810954" y="9042696"/>
            <a:ext cx="3033063" cy="557840"/>
          </a:xfrm>
          <a:prstGeom prst="rect">
            <a:avLst/>
          </a:prstGeom>
          <a:solidFill>
            <a:schemeClr val="bg2">
              <a:lumMod val="75000"/>
            </a:schemeClr>
          </a:solidFill>
          <a:ln w="0" cmpd="sng">
            <a:solidFill>
              <a:srgbClr val="000000"/>
            </a:solidFill>
            <a:prstDash val="solid"/>
          </a:ln>
        </p:spPr>
        <p:txBody>
          <a:bodyPr wrap="square" bIns="0" rtlCol="0" anchor="ctr" anchorCtr="0">
            <a:noAutofit/>
          </a:bodyPr>
          <a:lstStyle/>
          <a:p>
            <a:pPr algn="ctr">
              <a:lnSpc>
                <a:spcPct val="100000"/>
              </a:lnSpc>
            </a:pPr>
            <a:r>
              <a:rPr lang="zh-CN" sz="960" dirty="0">
                <a:ln>
                  <a:noFill/>
                </a:ln>
                <a:solidFill>
                  <a:schemeClr val="tx1"/>
                </a:solidFill>
                <a:latin typeface="+mn-ea"/>
                <a:cs typeface="+mn-ea"/>
              </a:rPr>
              <a:t>建设项目环境影响评价审批</a:t>
            </a:r>
            <a:endParaRPr lang="en-US" altLang="zh-CN" sz="960" dirty="0">
              <a:ln>
                <a:noFill/>
              </a:ln>
              <a:solidFill>
                <a:schemeClr val="tx1"/>
              </a:solidFill>
              <a:latin typeface="+mn-ea"/>
              <a:cs typeface="+mn-ea"/>
            </a:endParaRPr>
          </a:p>
          <a:p>
            <a:pPr algn="ctr">
              <a:lnSpc>
                <a:spcPct val="100000"/>
              </a:lnSpc>
            </a:pPr>
            <a:r>
              <a:rPr lang="zh-CN" altLang="en-US" sz="960" dirty="0">
                <a:solidFill>
                  <a:schemeClr val="tx1"/>
                </a:solidFill>
                <a:latin typeface="+mn-ea"/>
                <a:cs typeface="+mn-ea"/>
                <a:sym typeface="+mn-ea"/>
              </a:rPr>
              <a:t>（审批时限：报告书</a:t>
            </a:r>
            <a:r>
              <a:rPr lang="en-US" altLang="zh-CN" sz="960" dirty="0">
                <a:solidFill>
                  <a:schemeClr val="tx1"/>
                </a:solidFill>
                <a:latin typeface="+mn-ea"/>
                <a:cs typeface="+mn-ea"/>
                <a:sym typeface="+mn-ea"/>
              </a:rPr>
              <a:t>30</a:t>
            </a:r>
            <a:r>
              <a:rPr lang="zh-CN" altLang="en-US" sz="960" dirty="0">
                <a:solidFill>
                  <a:schemeClr val="tx1"/>
                </a:solidFill>
                <a:latin typeface="+mn-ea"/>
                <a:cs typeface="+mn-ea"/>
                <a:sym typeface="+mn-ea"/>
              </a:rPr>
              <a:t>个工作日，报告表</a:t>
            </a:r>
            <a:r>
              <a:rPr lang="en-US" altLang="zh-CN" sz="960" dirty="0">
                <a:solidFill>
                  <a:schemeClr val="tx1"/>
                </a:solidFill>
                <a:latin typeface="+mn-ea"/>
                <a:cs typeface="+mn-ea"/>
                <a:sym typeface="+mn-ea"/>
              </a:rPr>
              <a:t>20个工作日</a:t>
            </a:r>
            <a:r>
              <a:rPr lang="zh-CN" altLang="en-US" sz="960" dirty="0">
                <a:solidFill>
                  <a:schemeClr val="tx1"/>
                </a:solidFill>
                <a:latin typeface="+mn-ea"/>
                <a:cs typeface="+mn-ea"/>
                <a:sym typeface="+mn-ea"/>
              </a:rPr>
              <a:t>）</a:t>
            </a:r>
          </a:p>
        </p:txBody>
      </p:sp>
      <p:sp>
        <p:nvSpPr>
          <p:cNvPr id="171" name="文本框 170"/>
          <p:cNvSpPr txBox="1"/>
          <p:nvPr/>
        </p:nvSpPr>
        <p:spPr>
          <a:xfrm>
            <a:off x="5495376" y="9042696"/>
            <a:ext cx="3032047" cy="576130"/>
          </a:xfrm>
          <a:prstGeom prst="rect">
            <a:avLst/>
          </a:prstGeom>
          <a:solidFill>
            <a:schemeClr val="bg2">
              <a:lumMod val="75000"/>
            </a:schemeClr>
          </a:solidFill>
          <a:ln w="0" cmpd="sng">
            <a:solidFill>
              <a:srgbClr val="000000"/>
            </a:solidFill>
            <a:prstDash val="solid"/>
          </a:ln>
        </p:spPr>
        <p:txBody>
          <a:bodyPr wrap="square" bIns="0" rtlCol="0" anchor="ctr" anchorCtr="0">
            <a:noAutofit/>
          </a:bodyPr>
          <a:lstStyle/>
          <a:p>
            <a:pPr algn="ctr"/>
            <a:r>
              <a:rPr lang="zh-CN" sz="960" dirty="0">
                <a:ln>
                  <a:noFill/>
                </a:ln>
                <a:solidFill>
                  <a:schemeClr val="tx1"/>
                </a:solidFill>
                <a:latin typeface="+mn-ea"/>
                <a:cs typeface="+mn-ea"/>
              </a:rPr>
              <a:t>生产建设项目水土保持方案审批</a:t>
            </a:r>
          </a:p>
          <a:p>
            <a:pPr algn="ct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10</a:t>
            </a:r>
            <a:r>
              <a:rPr lang="zh-CN" altLang="en-US" sz="960" dirty="0">
                <a:solidFill>
                  <a:schemeClr val="tx1"/>
                </a:solidFill>
                <a:latin typeface="+mn-ea"/>
                <a:cs typeface="+mn-ea"/>
                <a:sym typeface="+mn-ea"/>
              </a:rPr>
              <a:t>个工作日）</a:t>
            </a:r>
          </a:p>
        </p:txBody>
      </p:sp>
      <p:sp>
        <p:nvSpPr>
          <p:cNvPr id="173" name="文本框 172"/>
          <p:cNvSpPr txBox="1"/>
          <p:nvPr/>
        </p:nvSpPr>
        <p:spPr>
          <a:xfrm>
            <a:off x="8652912" y="9042696"/>
            <a:ext cx="3032555" cy="576130"/>
          </a:xfrm>
          <a:prstGeom prst="rect">
            <a:avLst/>
          </a:prstGeom>
          <a:solidFill>
            <a:schemeClr val="bg2">
              <a:lumMod val="75000"/>
            </a:schemeClr>
          </a:solidFill>
          <a:ln w="0" cmpd="sng">
            <a:solidFill>
              <a:srgbClr val="000000"/>
            </a:solidFill>
            <a:prstDash val="solid"/>
          </a:ln>
        </p:spPr>
        <p:txBody>
          <a:bodyPr wrap="square" bIns="0" rtlCol="0" anchor="ctr" anchorCtr="0">
            <a:noAutofit/>
          </a:bodyPr>
          <a:lstStyle/>
          <a:p>
            <a:pPr algn="ctr"/>
            <a:r>
              <a:rPr lang="zh-CN" altLang="en-US" sz="960" dirty="0">
                <a:ln>
                  <a:noFill/>
                </a:ln>
                <a:solidFill>
                  <a:schemeClr val="tx1"/>
                </a:solidFill>
                <a:latin typeface="+mn-ea"/>
                <a:cs typeface="+mn-ea"/>
              </a:rPr>
              <a:t>建设工程文物保护和考古许可</a:t>
            </a:r>
          </a:p>
          <a:p>
            <a:pPr algn="ct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10</a:t>
            </a:r>
            <a:r>
              <a:rPr lang="zh-CN" altLang="en-US" sz="960" dirty="0">
                <a:solidFill>
                  <a:schemeClr val="tx1"/>
                </a:solidFill>
                <a:latin typeface="+mn-ea"/>
                <a:cs typeface="+mn-ea"/>
                <a:sym typeface="+mn-ea"/>
              </a:rPr>
              <a:t>个工作日）</a:t>
            </a:r>
          </a:p>
        </p:txBody>
      </p:sp>
      <p:sp>
        <p:nvSpPr>
          <p:cNvPr id="179" name="文本框 178"/>
          <p:cNvSpPr txBox="1"/>
          <p:nvPr/>
        </p:nvSpPr>
        <p:spPr>
          <a:xfrm>
            <a:off x="5211901" y="6833700"/>
            <a:ext cx="2794787" cy="518212"/>
          </a:xfrm>
          <a:prstGeom prst="rect">
            <a:avLst/>
          </a:prstGeom>
          <a:solidFill>
            <a:schemeClr val="bg2"/>
          </a:solidFill>
          <a:ln w="0" cmpd="sng">
            <a:solidFill>
              <a:srgbClr val="000000"/>
            </a:solidFill>
            <a:prstDash val="solid"/>
          </a:ln>
        </p:spPr>
        <p:txBody>
          <a:bodyPr wrap="square" bIns="0" rtlCol="0" anchor="ctr" anchorCtr="0">
            <a:noAutofit/>
          </a:bodyPr>
          <a:lstStyle/>
          <a:p>
            <a:pPr algn="ctr"/>
            <a:r>
              <a:rPr lang="zh-CN" altLang="en-US" sz="960" dirty="0">
                <a:ln>
                  <a:noFill/>
                </a:ln>
                <a:solidFill>
                  <a:schemeClr val="tx1"/>
                </a:solidFill>
                <a:latin typeface="+mn-ea"/>
                <a:cs typeface="+mn-ea"/>
              </a:rPr>
              <a:t>风景名胜区内建设活动审批</a:t>
            </a:r>
          </a:p>
          <a:p>
            <a:pPr algn="ct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10</a:t>
            </a:r>
            <a:r>
              <a:rPr lang="zh-CN" altLang="en-US" sz="960" dirty="0">
                <a:solidFill>
                  <a:schemeClr val="tx1"/>
                </a:solidFill>
                <a:latin typeface="+mn-ea"/>
                <a:cs typeface="+mn-ea"/>
                <a:sym typeface="+mn-ea"/>
              </a:rPr>
              <a:t>个工作日）</a:t>
            </a:r>
          </a:p>
        </p:txBody>
      </p:sp>
      <p:cxnSp>
        <p:nvCxnSpPr>
          <p:cNvPr id="182" name="直接连接符 181"/>
          <p:cNvCxnSpPr/>
          <p:nvPr/>
        </p:nvCxnSpPr>
        <p:spPr>
          <a:xfrm>
            <a:off x="15257039" y="1273840"/>
            <a:ext cx="6096" cy="833082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8265330" y="1198884"/>
            <a:ext cx="31115" cy="5204460"/>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867835" y="1873903"/>
            <a:ext cx="1964632" cy="405932"/>
          </a:xfrm>
          <a:prstGeom prst="rect">
            <a:avLst/>
          </a:prstGeom>
          <a:solidFill>
            <a:schemeClr val="bg1"/>
          </a:solidFill>
          <a:ln w="0" cmpd="sng">
            <a:solidFill>
              <a:srgbClr val="000000"/>
            </a:solidFill>
            <a:prstDash val="solid"/>
          </a:ln>
        </p:spPr>
        <p:txBody>
          <a:bodyPr wrap="square" bIns="0" rtlCol="0" anchor="ctr" anchorCtr="0">
            <a:noAutofit/>
          </a:bodyPr>
          <a:lstStyle/>
          <a:p>
            <a:pPr algn="ctr"/>
            <a:r>
              <a:rPr lang="zh-CN" altLang="en-US" sz="1000" dirty="0">
                <a:ln>
                  <a:noFill/>
                </a:ln>
                <a:solidFill>
                  <a:schemeClr val="tx1"/>
                </a:solidFill>
                <a:sym typeface="+mn-ea"/>
              </a:rPr>
              <a:t>修建性详细规划、总平面图审查</a:t>
            </a:r>
          </a:p>
          <a:p>
            <a:pPr algn="ctr"/>
            <a:r>
              <a:rPr lang="zh-CN" altLang="en-US" sz="1000" dirty="0">
                <a:solidFill>
                  <a:schemeClr val="tx1"/>
                </a:solidFill>
                <a:sym typeface="+mn-ea"/>
              </a:rPr>
              <a:t>（审批时限：</a:t>
            </a:r>
            <a:r>
              <a:rPr lang="en-US" altLang="zh-CN" sz="1000" dirty="0">
                <a:solidFill>
                  <a:schemeClr val="tx1"/>
                </a:solidFill>
                <a:sym typeface="+mn-ea"/>
              </a:rPr>
              <a:t>7</a:t>
            </a:r>
            <a:r>
              <a:rPr lang="zh-CN" altLang="en-US" sz="1000" dirty="0">
                <a:solidFill>
                  <a:schemeClr val="tx1"/>
                </a:solidFill>
                <a:sym typeface="+mn-ea"/>
              </a:rPr>
              <a:t>个工作日）</a:t>
            </a:r>
            <a:endParaRPr lang="zh-CN" altLang="en-US" sz="1000" dirty="0">
              <a:ln>
                <a:noFill/>
              </a:ln>
              <a:solidFill>
                <a:schemeClr val="tx1"/>
              </a:solidFill>
              <a:sym typeface="+mn-ea"/>
            </a:endParaRPr>
          </a:p>
        </p:txBody>
      </p:sp>
      <p:sp>
        <p:nvSpPr>
          <p:cNvPr id="4" name="文本框 3"/>
          <p:cNvSpPr txBox="1"/>
          <p:nvPr/>
        </p:nvSpPr>
        <p:spPr>
          <a:xfrm>
            <a:off x="8867835" y="2427678"/>
            <a:ext cx="1964632" cy="405932"/>
          </a:xfrm>
          <a:prstGeom prst="rect">
            <a:avLst/>
          </a:prstGeom>
          <a:solidFill>
            <a:schemeClr val="bg1"/>
          </a:solidFill>
          <a:ln w="0" cmpd="sng">
            <a:solidFill>
              <a:srgbClr val="000000"/>
            </a:solidFill>
            <a:prstDash val="solid"/>
          </a:ln>
        </p:spPr>
        <p:txBody>
          <a:bodyPr wrap="square" bIns="0" rtlCol="0" anchor="ctr" anchorCtr="0">
            <a:noAutofit/>
          </a:bodyPr>
          <a:lstStyle/>
          <a:p>
            <a:pPr algn="ctr"/>
            <a:r>
              <a:rPr lang="zh-CN" altLang="en-US" sz="1000" dirty="0">
                <a:ln>
                  <a:noFill/>
                </a:ln>
                <a:solidFill>
                  <a:schemeClr val="tx1"/>
                </a:solidFill>
                <a:sym typeface="+mn-ea"/>
              </a:rPr>
              <a:t>建设工程规划许可证核发</a:t>
            </a:r>
          </a:p>
          <a:p>
            <a:pPr algn="ctr"/>
            <a:r>
              <a:rPr lang="zh-CN" altLang="en-US" sz="1000" dirty="0">
                <a:solidFill>
                  <a:schemeClr val="tx1"/>
                </a:solidFill>
                <a:sym typeface="+mn-ea"/>
              </a:rPr>
              <a:t>（审批时限：</a:t>
            </a:r>
            <a:r>
              <a:rPr lang="en-US" altLang="zh-CN" sz="1000" dirty="0">
                <a:solidFill>
                  <a:schemeClr val="tx1"/>
                </a:solidFill>
                <a:sym typeface="+mn-ea"/>
              </a:rPr>
              <a:t>3</a:t>
            </a:r>
            <a:r>
              <a:rPr lang="zh-CN" altLang="en-US" sz="1000" dirty="0">
                <a:solidFill>
                  <a:schemeClr val="tx1"/>
                </a:solidFill>
                <a:sym typeface="+mn-ea"/>
              </a:rPr>
              <a:t>个工作日）</a:t>
            </a:r>
            <a:endParaRPr lang="zh-CN" altLang="en-US" sz="1000" dirty="0">
              <a:ln>
                <a:noFill/>
              </a:ln>
              <a:solidFill>
                <a:schemeClr val="tx1"/>
              </a:solidFill>
              <a:sym typeface="+mn-ea"/>
            </a:endParaRPr>
          </a:p>
        </p:txBody>
      </p:sp>
      <p:sp>
        <p:nvSpPr>
          <p:cNvPr id="63" name="文本框 62"/>
          <p:cNvSpPr txBox="1"/>
          <p:nvPr/>
        </p:nvSpPr>
        <p:spPr>
          <a:xfrm>
            <a:off x="15391663" y="3625754"/>
            <a:ext cx="1049562" cy="989616"/>
          </a:xfrm>
          <a:prstGeom prst="rect">
            <a:avLst/>
          </a:prstGeom>
          <a:noFill/>
          <a:ln w="12700" cmpd="sng">
            <a:solidFill>
              <a:schemeClr val="tx1"/>
            </a:solidFill>
            <a:prstDash val="solid"/>
          </a:ln>
        </p:spPr>
        <p:txBody>
          <a:bodyPr wrap="square" bIns="0" rtlCol="0" anchor="ctr" anchorCtr="0">
            <a:noAutofit/>
          </a:bodyPr>
          <a:lstStyle/>
          <a:p>
            <a:pPr algn="ctr">
              <a:lnSpc>
                <a:spcPct val="140000"/>
              </a:lnSpc>
            </a:pPr>
            <a:r>
              <a:rPr lang="zh-CN" altLang="en-US" sz="1000" b="1" dirty="0">
                <a:ln>
                  <a:noFill/>
                </a:ln>
                <a:solidFill>
                  <a:schemeClr val="tx1"/>
                </a:solidFill>
                <a:sym typeface="+mn-ea"/>
              </a:rPr>
              <a:t>施工过程，设计变更图纸全程电子化管理；实行过程结算。</a:t>
            </a:r>
          </a:p>
        </p:txBody>
      </p:sp>
      <p:sp>
        <p:nvSpPr>
          <p:cNvPr id="64" name="文本框 63"/>
          <p:cNvSpPr txBox="1"/>
          <p:nvPr/>
        </p:nvSpPr>
        <p:spPr>
          <a:xfrm>
            <a:off x="2305685" y="9930130"/>
            <a:ext cx="7894955" cy="787400"/>
          </a:xfrm>
          <a:prstGeom prst="rect">
            <a:avLst/>
          </a:prstGeom>
          <a:noFill/>
          <a:ln w="0" cmpd="sng">
            <a:noFill/>
            <a:prstDash val="solid"/>
          </a:ln>
        </p:spPr>
        <p:txBody>
          <a:bodyPr wrap="square" bIns="0" rtlCol="0" anchor="ctr" anchorCtr="0">
            <a:noAutofit/>
          </a:bodyPr>
          <a:lstStyle/>
          <a:p>
            <a:pPr marL="730885" indent="-580390" algn="l">
              <a:lnSpc>
                <a:spcPct val="100000"/>
              </a:lnSpc>
            </a:pPr>
            <a:r>
              <a:rPr lang="zh-CN" altLang="en-US" sz="1000" dirty="0">
                <a:sym typeface="+mn-ea"/>
              </a:rPr>
              <a:t>备注：</a:t>
            </a:r>
            <a:r>
              <a:rPr lang="en-US" altLang="zh-CN" sz="1000" dirty="0">
                <a:sym typeface="+mn-ea"/>
              </a:rPr>
              <a:t> 1</a:t>
            </a:r>
            <a:r>
              <a:rPr lang="zh-CN" altLang="en-US" sz="1000" dirty="0">
                <a:sym typeface="+mn-ea"/>
              </a:rPr>
              <a:t>、暂停审批计时的相关规定按照《湖南省工程建设项目审批工作指南（第四版）》附件</a:t>
            </a:r>
            <a:r>
              <a:rPr lang="en-US" altLang="zh-CN" sz="1000" dirty="0">
                <a:sym typeface="+mn-ea"/>
              </a:rPr>
              <a:t>2</a:t>
            </a:r>
            <a:r>
              <a:rPr lang="zh-CN" altLang="en-US" sz="1000" dirty="0">
                <a:sym typeface="+mn-ea"/>
              </a:rPr>
              <a:t>《湖南省工程建设项目审</a:t>
            </a:r>
            <a:r>
              <a:rPr lang="en-US" altLang="zh-CN" sz="1000" dirty="0">
                <a:sym typeface="+mn-ea"/>
              </a:rPr>
              <a:t> </a:t>
            </a:r>
            <a:r>
              <a:rPr lang="zh-CN" altLang="en-US" sz="1000" dirty="0">
                <a:sym typeface="+mn-ea"/>
              </a:rPr>
              <a:t>批管理系统中暂停审批计时具体情形及相应暂停</a:t>
            </a:r>
            <a:r>
              <a:rPr lang="zh-CN" altLang="en-US" sz="1000" dirty="0" smtClean="0">
                <a:sym typeface="+mn-ea"/>
              </a:rPr>
              <a:t>时限</a:t>
            </a:r>
            <a:r>
              <a:rPr lang="zh-CN" altLang="en-US" sz="1000" dirty="0">
                <a:sym typeface="+mn-ea"/>
              </a:rPr>
              <a:t>》执行</a:t>
            </a:r>
            <a:r>
              <a:rPr lang="zh-CN" altLang="en-US" sz="1000" dirty="0" smtClean="0">
                <a:sym typeface="+mn-ea"/>
              </a:rPr>
              <a:t>。</a:t>
            </a:r>
            <a:endParaRPr lang="zh-CN" altLang="en-US" sz="1000" dirty="0">
              <a:sym typeface="+mn-ea"/>
            </a:endParaRPr>
          </a:p>
        </p:txBody>
      </p:sp>
      <p:sp>
        <p:nvSpPr>
          <p:cNvPr id="19" name="文本框 58"/>
          <p:cNvSpPr txBox="1"/>
          <p:nvPr>
            <p:custDataLst>
              <p:tags r:id="rId11"/>
            </p:custDataLst>
          </p:nvPr>
        </p:nvSpPr>
        <p:spPr>
          <a:xfrm>
            <a:off x="12121515" y="2312670"/>
            <a:ext cx="2581275" cy="3088005"/>
          </a:xfrm>
          <a:prstGeom prst="rect">
            <a:avLst/>
          </a:prstGeom>
          <a:noFill/>
          <a:ln w="9525" cmpd="sng">
            <a:solidFill>
              <a:srgbClr val="000000"/>
            </a:solidFill>
            <a:prstDash val="dash"/>
          </a:ln>
        </p:spPr>
        <p:txBody>
          <a:bodyPr wrap="square" bIns="0" rtlCol="0">
            <a:noAutofit/>
          </a:bodyPr>
          <a:lstStyle/>
          <a:p>
            <a:endParaRPr lang="en-US" altLang="zh-CN" sz="960">
              <a:ln>
                <a:noFill/>
              </a:ln>
              <a:solidFill>
                <a:schemeClr val="tx1"/>
              </a:solidFill>
              <a:latin typeface="+mn-ea"/>
            </a:endParaRPr>
          </a:p>
        </p:txBody>
      </p:sp>
      <p:sp>
        <p:nvSpPr>
          <p:cNvPr id="28" name="文本框 64"/>
          <p:cNvSpPr txBox="1"/>
          <p:nvPr/>
        </p:nvSpPr>
        <p:spPr>
          <a:xfrm>
            <a:off x="12371705" y="4266565"/>
            <a:ext cx="2072005" cy="989330"/>
          </a:xfrm>
          <a:prstGeom prst="rect">
            <a:avLst/>
          </a:prstGeom>
          <a:solidFill>
            <a:schemeClr val="bg1"/>
          </a:solidFill>
          <a:ln w="0" cmpd="sng">
            <a:solidFill>
              <a:srgbClr val="000000"/>
            </a:solidFill>
            <a:prstDash val="solid"/>
          </a:ln>
        </p:spPr>
        <p:txBody>
          <a:bodyPr wrap="square" rtlCol="0" anchor="ctr" anchorCtr="0">
            <a:noAutofit/>
          </a:bodyPr>
          <a:lstStyle/>
          <a:p>
            <a:pPr algn="ctr">
              <a:lnSpc>
                <a:spcPts val="1600"/>
              </a:lnSpc>
            </a:pPr>
            <a:r>
              <a:rPr lang="zh-CN" altLang="en-US" sz="960" dirty="0" smtClean="0">
                <a:solidFill>
                  <a:schemeClr val="tx1"/>
                </a:solidFill>
                <a:latin typeface="等线" panose="02010600030101010101" charset="-122"/>
                <a:ea typeface="等线" panose="02010600030101010101" charset="-122"/>
                <a:cs typeface="等线" panose="02010600030101010101" charset="-122"/>
                <a:sym typeface="+mn-ea"/>
              </a:rPr>
              <a:t>建设工程质量安全监督手续（人防工程质量监督手续）办理和建筑工程施工许可证核发。</a:t>
            </a:r>
          </a:p>
          <a:p>
            <a:pPr algn="ctr">
              <a:lnSpc>
                <a:spcPts val="1600"/>
              </a:lnSpc>
            </a:pPr>
            <a:r>
              <a:rPr lang="zh-CN" altLang="en-US" sz="960" dirty="0">
                <a:solidFill>
                  <a:schemeClr val="tx1"/>
                </a:solidFill>
                <a:latin typeface="+mn-ea"/>
                <a:cs typeface="+mn-ea"/>
                <a:sym typeface="+mn-ea"/>
              </a:rPr>
              <a:t>（审批时限：</a:t>
            </a:r>
            <a:r>
              <a:rPr lang="en-US" altLang="zh-CN" sz="960" dirty="0">
                <a:solidFill>
                  <a:schemeClr val="tx1"/>
                </a:solidFill>
                <a:latin typeface="+mn-ea"/>
                <a:cs typeface="+mn-ea"/>
                <a:sym typeface="+mn-ea"/>
              </a:rPr>
              <a:t>2</a:t>
            </a:r>
            <a:r>
              <a:rPr lang="zh-CN" altLang="en-US" sz="960" dirty="0">
                <a:solidFill>
                  <a:schemeClr val="tx1"/>
                </a:solidFill>
                <a:latin typeface="+mn-ea"/>
                <a:cs typeface="+mn-ea"/>
                <a:sym typeface="+mn-ea"/>
              </a:rPr>
              <a:t>个工作日）</a:t>
            </a:r>
          </a:p>
        </p:txBody>
      </p:sp>
      <p:grpSp>
        <p:nvGrpSpPr>
          <p:cNvPr id="55" name="组合 54"/>
          <p:cNvGrpSpPr/>
          <p:nvPr/>
        </p:nvGrpSpPr>
        <p:grpSpPr>
          <a:xfrm>
            <a:off x="12371506" y="2467329"/>
            <a:ext cx="2071918" cy="1714555"/>
            <a:chOff x="22311" y="5347"/>
            <a:chExt cx="2338" cy="3375"/>
          </a:xfrm>
        </p:grpSpPr>
        <p:sp>
          <p:nvSpPr>
            <p:cNvPr id="65" name="文本框 58"/>
            <p:cNvSpPr txBox="1"/>
            <p:nvPr>
              <p:custDataLst>
                <p:tags r:id="rId14"/>
              </p:custDataLst>
            </p:nvPr>
          </p:nvSpPr>
          <p:spPr>
            <a:xfrm>
              <a:off x="22311" y="5347"/>
              <a:ext cx="2338" cy="3375"/>
            </a:xfrm>
            <a:prstGeom prst="rect">
              <a:avLst/>
            </a:prstGeom>
            <a:noFill/>
            <a:ln w="9525" cmpd="sng">
              <a:solidFill>
                <a:srgbClr val="000000"/>
              </a:solidFill>
              <a:prstDash val="solid"/>
            </a:ln>
          </p:spPr>
          <p:txBody>
            <a:bodyPr wrap="square" bIns="0" rtlCol="0">
              <a:noAutofit/>
            </a:bodyPr>
            <a:lstStyle/>
            <a:p>
              <a:pPr algn="ctr"/>
              <a:endParaRPr lang="en-US" altLang="zh-CN" sz="960">
                <a:ln>
                  <a:noFill/>
                </a:ln>
                <a:solidFill>
                  <a:schemeClr val="tx1"/>
                </a:solidFill>
                <a:latin typeface="+mn-ea"/>
              </a:endParaRPr>
            </a:p>
          </p:txBody>
        </p:sp>
        <p:sp>
          <p:nvSpPr>
            <p:cNvPr id="66" name="文本框 65"/>
            <p:cNvSpPr txBox="1"/>
            <p:nvPr/>
          </p:nvSpPr>
          <p:spPr>
            <a:xfrm>
              <a:off x="22400" y="5483"/>
              <a:ext cx="2135" cy="931"/>
            </a:xfrm>
            <a:prstGeom prst="rect">
              <a:avLst/>
            </a:prstGeom>
            <a:solidFill>
              <a:schemeClr val="bg1"/>
            </a:solidFill>
            <a:ln w="0" cmpd="sng">
              <a:solidFill>
                <a:srgbClr val="000000"/>
              </a:solidFill>
              <a:prstDash val="dash"/>
            </a:ln>
          </p:spPr>
          <p:txBody>
            <a:bodyPr wrap="square" bIns="0" rtlCol="0" anchor="ctr" anchorCtr="0">
              <a:noAutofit/>
            </a:bodyPr>
            <a:lstStyle/>
            <a:p>
              <a:pPr algn="ctr"/>
              <a:r>
                <a:rPr lang="zh-CN" altLang="en-US" sz="1000" dirty="0">
                  <a:ln>
                    <a:noFill/>
                  </a:ln>
                  <a:solidFill>
                    <a:schemeClr val="tx1"/>
                  </a:solidFill>
                  <a:sym typeface="+mn-ea"/>
                </a:rPr>
                <a:t>政府投资项目初步设计审批</a:t>
              </a:r>
            </a:p>
            <a:p>
              <a:pPr algn="ctr"/>
              <a:r>
                <a:rPr lang="zh-CN" altLang="en-US" sz="1000" dirty="0">
                  <a:ln>
                    <a:noFill/>
                  </a:ln>
                  <a:solidFill>
                    <a:schemeClr val="tx1"/>
                  </a:solidFill>
                  <a:sym typeface="+mn-ea"/>
                </a:rPr>
                <a:t>（审批时限：</a:t>
              </a:r>
              <a:r>
                <a:rPr lang="en-US" altLang="zh-CN" sz="1000" dirty="0">
                  <a:ln>
                    <a:noFill/>
                  </a:ln>
                  <a:solidFill>
                    <a:schemeClr val="tx1"/>
                  </a:solidFill>
                  <a:sym typeface="+mn-ea"/>
                </a:rPr>
                <a:t>9</a:t>
              </a:r>
              <a:r>
                <a:rPr lang="zh-CN" altLang="en-US" sz="1000" dirty="0">
                  <a:ln>
                    <a:noFill/>
                  </a:ln>
                  <a:solidFill>
                    <a:schemeClr val="tx1"/>
                  </a:solidFill>
                  <a:sym typeface="+mn-ea"/>
                </a:rPr>
                <a:t>个工作日）</a:t>
              </a:r>
            </a:p>
          </p:txBody>
        </p:sp>
        <p:sp>
          <p:nvSpPr>
            <p:cNvPr id="67" name="文本框 66"/>
            <p:cNvSpPr txBox="1"/>
            <p:nvPr/>
          </p:nvSpPr>
          <p:spPr>
            <a:xfrm>
              <a:off x="22400" y="6515"/>
              <a:ext cx="2135" cy="931"/>
            </a:xfrm>
            <a:prstGeom prst="rect">
              <a:avLst/>
            </a:prstGeom>
            <a:solidFill>
              <a:schemeClr val="bg1"/>
            </a:solidFill>
            <a:ln w="0" cmpd="sng">
              <a:solidFill>
                <a:srgbClr val="000000"/>
              </a:solidFill>
              <a:prstDash val="dash"/>
            </a:ln>
          </p:spPr>
          <p:txBody>
            <a:bodyPr wrap="square" bIns="0" rtlCol="0" anchor="ctr" anchorCtr="0">
              <a:noAutofit/>
            </a:bodyPr>
            <a:lstStyle/>
            <a:p>
              <a:pPr algn="ctr"/>
              <a:r>
                <a:rPr lang="zh-CN" altLang="en-US" sz="1000" dirty="0">
                  <a:ln>
                    <a:noFill/>
                  </a:ln>
                  <a:solidFill>
                    <a:schemeClr val="tx1"/>
                  </a:solidFill>
                  <a:sym typeface="+mn-ea"/>
                </a:rPr>
                <a:t>政府投资项目初步设计概算审批（审批时限：</a:t>
              </a:r>
              <a:r>
                <a:rPr lang="en-US" altLang="zh-CN" sz="1000" dirty="0">
                  <a:ln>
                    <a:noFill/>
                  </a:ln>
                  <a:solidFill>
                    <a:schemeClr val="tx1"/>
                  </a:solidFill>
                  <a:sym typeface="+mn-ea"/>
                </a:rPr>
                <a:t>10</a:t>
              </a:r>
              <a:r>
                <a:rPr lang="zh-CN" altLang="en-US" sz="1000" dirty="0">
                  <a:ln>
                    <a:noFill/>
                  </a:ln>
                  <a:solidFill>
                    <a:schemeClr val="tx1"/>
                  </a:solidFill>
                  <a:sym typeface="+mn-ea"/>
                </a:rPr>
                <a:t>个工作日）</a:t>
              </a:r>
            </a:p>
          </p:txBody>
        </p:sp>
        <p:sp>
          <p:nvSpPr>
            <p:cNvPr id="2" name="文本框 1"/>
            <p:cNvSpPr txBox="1"/>
            <p:nvPr/>
          </p:nvSpPr>
          <p:spPr>
            <a:xfrm>
              <a:off x="22401" y="7628"/>
              <a:ext cx="2134" cy="931"/>
            </a:xfrm>
            <a:prstGeom prst="rect">
              <a:avLst/>
            </a:prstGeom>
            <a:solidFill>
              <a:schemeClr val="bg1"/>
            </a:solidFill>
            <a:ln w="0" cmpd="sng">
              <a:solidFill>
                <a:srgbClr val="000000"/>
              </a:solidFill>
              <a:prstDash val="dash"/>
            </a:ln>
          </p:spPr>
          <p:txBody>
            <a:bodyPr wrap="square" bIns="0" rtlCol="0" anchor="ctr" anchorCtr="0">
              <a:noAutofit/>
            </a:bodyPr>
            <a:lstStyle/>
            <a:p>
              <a:pPr lvl="0" algn="ctr">
                <a:lnSpc>
                  <a:spcPct val="100000"/>
                </a:lnSpc>
                <a:buClrTx/>
                <a:buSzTx/>
                <a:buFontTx/>
              </a:pPr>
              <a:r>
                <a:rPr lang="zh-CN" altLang="en-US" sz="1000" dirty="0">
                  <a:solidFill>
                    <a:schemeClr val="tx1"/>
                  </a:solidFill>
                  <a:latin typeface="+mn-ea"/>
                  <a:cs typeface="+mn-ea"/>
                  <a:sym typeface="+mn-ea"/>
                </a:rPr>
                <a:t>施工图设计文件审查</a:t>
              </a:r>
            </a:p>
            <a:p>
              <a:pPr lvl="0" algn="ctr">
                <a:lnSpc>
                  <a:spcPct val="100000"/>
                </a:lnSpc>
                <a:buClrTx/>
                <a:buSzTx/>
                <a:buFontTx/>
              </a:pPr>
              <a:r>
                <a:rPr lang="zh-CN" altLang="en-US" sz="1000" dirty="0">
                  <a:solidFill>
                    <a:schemeClr val="tx1"/>
                  </a:solidFill>
                  <a:latin typeface="+mn-ea"/>
                  <a:cs typeface="+mn-ea"/>
                  <a:sym typeface="+mn-ea"/>
                </a:rPr>
                <a:t>（多图联审，含消防、人防等）</a:t>
              </a:r>
            </a:p>
            <a:p>
              <a:pPr lvl="0" algn="ctr">
                <a:lnSpc>
                  <a:spcPct val="100000"/>
                </a:lnSpc>
                <a:buClrTx/>
                <a:buSzTx/>
                <a:buFontTx/>
              </a:pPr>
              <a:r>
                <a:rPr lang="zh-CN" altLang="en-US" sz="1000" dirty="0">
                  <a:solidFill>
                    <a:schemeClr val="tx1"/>
                  </a:solidFill>
                  <a:latin typeface="+mn-ea"/>
                  <a:cs typeface="+mn-ea"/>
                  <a:sym typeface="+mn-ea"/>
                </a:rPr>
                <a:t>（审批时限：</a:t>
              </a:r>
              <a:r>
                <a:rPr lang="en-US" altLang="zh-CN" sz="1000" dirty="0">
                  <a:solidFill>
                    <a:schemeClr val="tx1"/>
                  </a:solidFill>
                  <a:latin typeface="+mn-ea"/>
                  <a:cs typeface="+mn-ea"/>
                  <a:sym typeface="+mn-ea"/>
                </a:rPr>
                <a:t>10+5</a:t>
              </a:r>
              <a:r>
                <a:rPr lang="zh-CN" altLang="en-US" sz="1000" dirty="0">
                  <a:solidFill>
                    <a:schemeClr val="tx1"/>
                  </a:solidFill>
                  <a:latin typeface="+mn-ea"/>
                  <a:cs typeface="+mn-ea"/>
                  <a:sym typeface="+mn-ea"/>
                </a:rPr>
                <a:t>个工作日）</a:t>
              </a:r>
              <a:endParaRPr lang="zh-CN" altLang="en-US" sz="1000" dirty="0">
                <a:ln>
                  <a:noFill/>
                </a:ln>
                <a:solidFill>
                  <a:schemeClr val="tx1"/>
                </a:solidFill>
                <a:latin typeface="+mn-ea"/>
                <a:cs typeface="+mn-ea"/>
                <a:sym typeface="+mn-ea"/>
              </a:endParaRPr>
            </a:p>
          </p:txBody>
        </p:sp>
      </p:grpSp>
      <p:sp>
        <p:nvSpPr>
          <p:cNvPr id="13" name="文本框 12"/>
          <p:cNvSpPr txBox="1"/>
          <p:nvPr/>
        </p:nvSpPr>
        <p:spPr>
          <a:xfrm>
            <a:off x="6346940" y="8343353"/>
            <a:ext cx="2964276" cy="345451"/>
          </a:xfrm>
          <a:prstGeom prst="rect">
            <a:avLst/>
          </a:prstGeom>
          <a:solidFill>
            <a:schemeClr val="bg2"/>
          </a:solidFill>
          <a:ln w="0" cmpd="sng">
            <a:solidFill>
              <a:srgbClr val="000000"/>
            </a:solidFill>
            <a:prstDash val="solid"/>
          </a:ln>
        </p:spPr>
        <p:txBody>
          <a:bodyPr wrap="square" bIns="0" rtlCol="0" anchor="ctr" anchorCtr="0">
            <a:noAutofit/>
          </a:bodyPr>
          <a:ls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lvl="0" algn="ctr">
              <a:lnSpc>
                <a:spcPts val="2000"/>
              </a:lnSpc>
              <a:buClrTx/>
              <a:buSzTx/>
              <a:buFontTx/>
            </a:pPr>
            <a:r>
              <a:rPr lang="zh-CN" sz="960" dirty="0">
                <a:ln>
                  <a:noFill/>
                </a:ln>
                <a:solidFill>
                  <a:schemeClr val="tx1"/>
                </a:solidFill>
                <a:latin typeface="+mn-ea"/>
                <a:ea typeface="+mn-ea"/>
                <a:cs typeface="+mn-ea"/>
                <a:sym typeface="+mn-ea"/>
              </a:rPr>
              <a:t>招标上限值评审 （审批时限：1</a:t>
            </a:r>
            <a:r>
              <a:rPr lang="en-US" altLang="zh-CN" sz="960" dirty="0">
                <a:ln>
                  <a:noFill/>
                </a:ln>
                <a:solidFill>
                  <a:schemeClr val="tx1"/>
                </a:solidFill>
                <a:latin typeface="+mn-ea"/>
                <a:ea typeface="+mn-ea"/>
                <a:cs typeface="+mn-ea"/>
                <a:sym typeface="+mn-ea"/>
              </a:rPr>
              <a:t>3</a:t>
            </a:r>
            <a:r>
              <a:rPr lang="zh-CN" sz="960" dirty="0">
                <a:ln>
                  <a:noFill/>
                </a:ln>
                <a:solidFill>
                  <a:schemeClr val="tx1"/>
                </a:solidFill>
                <a:latin typeface="+mn-ea"/>
                <a:ea typeface="+mn-ea"/>
                <a:cs typeface="+mn-ea"/>
                <a:sym typeface="+mn-ea"/>
              </a:rPr>
              <a:t>个工作日）</a:t>
            </a:r>
          </a:p>
        </p:txBody>
      </p:sp>
      <p:sp>
        <p:nvSpPr>
          <p:cNvPr id="5" name="文本框 4"/>
          <p:cNvSpPr txBox="1"/>
          <p:nvPr/>
        </p:nvSpPr>
        <p:spPr>
          <a:xfrm>
            <a:off x="6364720" y="8036511"/>
            <a:ext cx="2947003" cy="236736"/>
          </a:xfrm>
          <a:prstGeom prst="rect">
            <a:avLst/>
          </a:prstGeom>
          <a:noFill/>
          <a:ln w="9525" cmpd="sng">
            <a:solidFill>
              <a:schemeClr val="bg1"/>
            </a:solidFill>
            <a:prstDash val="solid"/>
          </a:ln>
        </p:spPr>
        <p:txBody>
          <a:bodyPr wrap="square" bIns="0" rtlCol="0" anchor="t" anchorCtr="0">
            <a:noAutofit/>
          </a:bodyPr>
          <a:lstStyle/>
          <a:p>
            <a:pPr algn="ctr">
              <a:buClrTx/>
              <a:buSzTx/>
              <a:buNone/>
            </a:pPr>
            <a:r>
              <a:rPr lang="zh-CN" altLang="en-US" sz="1120" b="1" dirty="0">
                <a:ln>
                  <a:noFill/>
                </a:ln>
                <a:solidFill>
                  <a:schemeClr val="tx1"/>
                </a:solidFill>
              </a:rPr>
              <a:t>第一、二阶段可并联或并行办理其他事项</a:t>
            </a:r>
          </a:p>
        </p:txBody>
      </p:sp>
      <p:cxnSp>
        <p:nvCxnSpPr>
          <p:cNvPr id="27" name="直接连接符 26"/>
          <p:cNvCxnSpPr/>
          <p:nvPr>
            <p:custDataLst>
              <p:tags r:id="rId12"/>
            </p:custDataLst>
          </p:nvPr>
        </p:nvCxnSpPr>
        <p:spPr>
          <a:xfrm>
            <a:off x="2205590" y="8750275"/>
            <a:ext cx="16785590" cy="20955"/>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1947762" y="1721127"/>
            <a:ext cx="2992755" cy="488950"/>
          </a:xfrm>
          <a:prstGeom prst="rect">
            <a:avLst/>
          </a:prstGeom>
          <a:noFill/>
        </p:spPr>
        <p:txBody>
          <a:bodyPr wrap="square" rtlCol="0" anchor="t">
            <a:noAutofit/>
          </a:bodyPr>
          <a:lstStyle/>
          <a:p>
            <a:pPr algn="ctr"/>
            <a:r>
              <a:rPr lang="zh-CN" altLang="en-US" sz="1410" b="1" dirty="0">
                <a:ln>
                  <a:noFill/>
                </a:ln>
                <a:solidFill>
                  <a:schemeClr val="tx1"/>
                </a:solidFill>
                <a:sym typeface="+mn-ea"/>
              </a:rPr>
              <a:t>初步设计批复、初步设计概算批复、施工图审查并联办理</a:t>
            </a:r>
          </a:p>
        </p:txBody>
      </p:sp>
      <p:cxnSp>
        <p:nvCxnSpPr>
          <p:cNvPr id="54" name="直接箭头连接符 53"/>
          <p:cNvCxnSpPr/>
          <p:nvPr>
            <p:custDataLst>
              <p:tags r:id="rId13"/>
            </p:custDataLst>
          </p:nvPr>
        </p:nvCxnSpPr>
        <p:spPr>
          <a:xfrm flipH="1" flipV="1">
            <a:off x="15529689" y="2567469"/>
            <a:ext cx="1905" cy="1064260"/>
          </a:xfrm>
          <a:prstGeom prst="straightConnector1">
            <a:avLst/>
          </a:prstGeom>
          <a:ln w="2540">
            <a:solidFill>
              <a:schemeClr val="tx1"/>
            </a:solidFill>
            <a:tailEnd type="triangle" w="sm" len="lg"/>
          </a:ln>
        </p:spPr>
        <p:style>
          <a:lnRef idx="1">
            <a:schemeClr val="accent6"/>
          </a:lnRef>
          <a:fillRef idx="0">
            <a:schemeClr val="accent6"/>
          </a:fillRef>
          <a:effectRef idx="0">
            <a:schemeClr val="accent6"/>
          </a:effectRef>
          <a:fontRef idx="minor">
            <a:schemeClr val="tx1"/>
          </a:fontRef>
        </p:style>
      </p:cxnSp>
      <p:sp>
        <p:nvSpPr>
          <p:cNvPr id="6" name="文本框 5"/>
          <p:cNvSpPr txBox="1"/>
          <p:nvPr/>
        </p:nvSpPr>
        <p:spPr>
          <a:xfrm>
            <a:off x="2262466" y="531646"/>
            <a:ext cx="17107584" cy="386080"/>
          </a:xfrm>
          <a:prstGeom prst="rect">
            <a:avLst/>
          </a:prstGeom>
          <a:noFill/>
        </p:spPr>
        <p:txBody>
          <a:bodyPr wrap="square" rtlCol="0">
            <a:spAutoFit/>
          </a:bodyPr>
          <a:lstStyle/>
          <a:p>
            <a:pPr algn="l"/>
            <a:r>
              <a:rPr lang="zh-CN" sz="1920" dirty="0">
                <a:latin typeface="黑体" pitchFamily="49" charset="-122"/>
                <a:ea typeface="黑体" pitchFamily="49" charset="-122"/>
                <a:cs typeface="仿宋_GB2312" panose="02010609030101010101" charset="-122"/>
                <a:sym typeface="+mn-ea"/>
              </a:rPr>
              <a:t>附件</a:t>
            </a:r>
            <a:r>
              <a:rPr lang="en-US" altLang="zh-CN" sz="1920" dirty="0">
                <a:latin typeface="黑体" pitchFamily="49" charset="-122"/>
                <a:ea typeface="黑体" pitchFamily="49" charset="-122"/>
                <a:cs typeface="仿宋_GB2312" panose="02010609030101010101" charset="-122"/>
                <a:sym typeface="+mn-ea"/>
              </a:rPr>
              <a:t>3                                </a:t>
            </a:r>
            <a:r>
              <a:rPr sz="1920" b="1" dirty="0">
                <a:solidFill>
                  <a:schemeClr val="tx1"/>
                </a:solidFill>
                <a:latin typeface="微软雅黑" panose="020B0503020204020204" charset="-122"/>
                <a:ea typeface="微软雅黑" panose="020B0503020204020204" charset="-122"/>
                <a:cs typeface="微软雅黑" panose="020B0503020204020204" charset="-122"/>
                <a:sym typeface="+mn-ea"/>
              </a:rPr>
              <a:t>湖南省高校学生宿舍等EPC+装配式建筑全过程标准化项目审批流程图</a:t>
            </a:r>
          </a:p>
        </p:txBody>
      </p:sp>
      <p:sp>
        <p:nvSpPr>
          <p:cNvPr id="8" name="页脚占位符 7"/>
          <p:cNvSpPr>
            <a:spLocks noGrp="1"/>
          </p:cNvSpPr>
          <p:nvPr>
            <p:ph type="ftr" sz="quarter" idx="11"/>
          </p:nvPr>
        </p:nvSpPr>
        <p:spPr/>
        <p:txBody>
          <a:bodyPr/>
          <a:lstStyle/>
          <a:p>
            <a:r>
              <a:rPr lang="en-US" altLang="zh-CN" dirty="0" smtClean="0"/>
              <a:t>41</a:t>
            </a:r>
            <a:r>
              <a:rPr lang="zh-CN" altLang="en-US" dirty="0" smtClean="0"/>
              <a:t>页</a:t>
            </a:r>
            <a:endParaRPr lang="zh-CN" altLang="en-US" dirty="0"/>
          </a:p>
        </p:txBody>
      </p:sp>
    </p:spTree>
  </p:cSld>
  <p:clrMapOvr>
    <a:masterClrMapping/>
  </p:clrMapOvr>
  <p:transition>
    <p:sndAc>
      <p:stSnd>
        <p:snd r:embed="rId17" name="explode.wav"/>
      </p:stSnd>
    </p:sndAc>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bdd24a67-8ce6-4555-9a87-0f2cbf71654d"/>
  <p:tag name="COMMONDATA" val="eyJoZGlkIjoiOThlZTM1MmE4ZWNkYjE0YzQ4YjY4MTg2MGI4YzEzZjMifQ=="/>
</p:tagLst>
</file>

<file path=ppt/tags/tag10.xml><?xml version="1.0" encoding="utf-8"?>
<p:tagLst xmlns:a="http://schemas.openxmlformats.org/drawingml/2006/main" xmlns:r="http://schemas.openxmlformats.org/officeDocument/2006/relationships" xmlns:p="http://schemas.openxmlformats.org/presentationml/2006/main">
  <p:tag name="WM_BEAUTIFY_ZORDER_FLAG_TAG" val="22"/>
</p:tagLst>
</file>

<file path=ppt/tags/tag11.xml><?xml version="1.0" encoding="utf-8"?>
<p:tagLst xmlns:a="http://schemas.openxmlformats.org/drawingml/2006/main" xmlns:r="http://schemas.openxmlformats.org/officeDocument/2006/relationships" xmlns:p="http://schemas.openxmlformats.org/presentationml/2006/main">
  <p:tag name="WM_BEAUTIFY_ZORDER_FLAG_TAG" val="27"/>
</p:tagLst>
</file>

<file path=ppt/tags/tag12.xml><?xml version="1.0" encoding="utf-8"?>
<p:tagLst xmlns:a="http://schemas.openxmlformats.org/drawingml/2006/main" xmlns:r="http://schemas.openxmlformats.org/officeDocument/2006/relationships" xmlns:p="http://schemas.openxmlformats.org/presentationml/2006/main">
  <p:tag name="WM_BEAUTIFY_ZORDER_FLAG_TAG" val="19"/>
</p:tagLst>
</file>

<file path=ppt/tags/tag13.xml><?xml version="1.0" encoding="utf-8"?>
<p:tagLst xmlns:a="http://schemas.openxmlformats.org/drawingml/2006/main" xmlns:r="http://schemas.openxmlformats.org/officeDocument/2006/relationships" xmlns:p="http://schemas.openxmlformats.org/presentationml/2006/main">
  <p:tag name="WM_BEAUTIFY_ZORDER_FLAG_TAG" val="6"/>
</p:tagLst>
</file>

<file path=ppt/tags/tag14.xml><?xml version="1.0" encoding="utf-8"?>
<p:tagLst xmlns:a="http://schemas.openxmlformats.org/drawingml/2006/main" xmlns:r="http://schemas.openxmlformats.org/officeDocument/2006/relationships" xmlns:p="http://schemas.openxmlformats.org/presentationml/2006/main">
  <p:tag name="WM_BEAUTIFY_ZORDER_FLAG_TAG" val="26"/>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WM_BEAUTIFY_ZORDER_FLAG_TAG" val="19"/>
</p:tagLst>
</file>

<file path=ppt/tags/tag2.xml><?xml version="1.0" encoding="utf-8"?>
<p:tagLst xmlns:a="http://schemas.openxmlformats.org/drawingml/2006/main" xmlns:r="http://schemas.openxmlformats.org/officeDocument/2006/relationships" xmlns:p="http://schemas.openxmlformats.org/presentationml/2006/main">
  <p:tag name="WM_BEAUTIFY_ZORDER_FLAG_TAG" val="19"/>
</p:tagLst>
</file>

<file path=ppt/tags/tag3.xml><?xml version="1.0" encoding="utf-8"?>
<p:tagLst xmlns:a="http://schemas.openxmlformats.org/drawingml/2006/main" xmlns:r="http://schemas.openxmlformats.org/officeDocument/2006/relationships" xmlns:p="http://schemas.openxmlformats.org/presentationml/2006/main">
  <p:tag name="WM_BEAUTIFY_ZORDER_FLAG_TAG" val="6"/>
</p:tagLst>
</file>

<file path=ppt/tags/tag4.xml><?xml version="1.0" encoding="utf-8"?>
<p:tagLst xmlns:a="http://schemas.openxmlformats.org/drawingml/2006/main" xmlns:r="http://schemas.openxmlformats.org/officeDocument/2006/relationships" xmlns:p="http://schemas.openxmlformats.org/presentationml/2006/main">
  <p:tag name="WM_BEAUTIFY_ZORDER_FLAG_TAG" val="12"/>
</p:tagLst>
</file>

<file path=ppt/tags/tag5.xml><?xml version="1.0" encoding="utf-8"?>
<p:tagLst xmlns:a="http://schemas.openxmlformats.org/drawingml/2006/main" xmlns:r="http://schemas.openxmlformats.org/officeDocument/2006/relationships" xmlns:p="http://schemas.openxmlformats.org/presentationml/2006/main">
  <p:tag name="WM_BEAUTIFY_ZORDER_FLAG_TAG" val="16"/>
</p:tagLst>
</file>

<file path=ppt/tags/tag6.xml><?xml version="1.0" encoding="utf-8"?>
<p:tagLst xmlns:a="http://schemas.openxmlformats.org/drawingml/2006/main" xmlns:r="http://schemas.openxmlformats.org/officeDocument/2006/relationships" xmlns:p="http://schemas.openxmlformats.org/presentationml/2006/main">
  <p:tag name="WM_BEAUTIFY_ZORDER_FLAG_TAG" val="18"/>
</p:tagLst>
</file>

<file path=ppt/tags/tag7.xml><?xml version="1.0" encoding="utf-8"?>
<p:tagLst xmlns:a="http://schemas.openxmlformats.org/drawingml/2006/main" xmlns:r="http://schemas.openxmlformats.org/officeDocument/2006/relationships" xmlns:p="http://schemas.openxmlformats.org/presentationml/2006/main">
  <p:tag name="WM_BEAUTIFY_ZORDER_FLAG_TAG" val="23"/>
</p:tagLst>
</file>

<file path=ppt/tags/tag8.xml><?xml version="1.0" encoding="utf-8"?>
<p:tagLst xmlns:a="http://schemas.openxmlformats.org/drawingml/2006/main" xmlns:r="http://schemas.openxmlformats.org/officeDocument/2006/relationships" xmlns:p="http://schemas.openxmlformats.org/presentationml/2006/main">
  <p:tag name="WM_BEAUTIFY_ZORDER_FLAG_TAG" val="26"/>
</p:tagLst>
</file>

<file path=ppt/tags/tag9.xml><?xml version="1.0" encoding="utf-8"?>
<p:tagLst xmlns:a="http://schemas.openxmlformats.org/drawingml/2006/main" xmlns:r="http://schemas.openxmlformats.org/officeDocument/2006/relationships" xmlns:p="http://schemas.openxmlformats.org/presentationml/2006/main">
  <p:tag name="WM_BEAUTIFY_ZORDER_FLAG_TAG" val="6"/>
</p:tagLst>
</file>

<file path=ppt/theme/theme1.xml><?xml version="1.0" encoding="utf-8"?>
<a:theme xmlns:a="http://schemas.openxmlformats.org/drawingml/2006/main" name="Office 主题​​">
  <a:themeElements>
    <a:clrScheme name="Office 主题​​">
      <a:dk1>
        <a:sysClr val="windowText" lastClr="000000"/>
      </a:dk1>
      <a:lt1>
        <a:sysClr val="window" lastClr="C7EDCC"/>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607</Words>
  <Application>WPS 演示</Application>
  <PresentationFormat>自定义</PresentationFormat>
  <Paragraphs>59</Paragraphs>
  <Slides>1</Slides>
  <Notes>1</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蔡艳波</cp:lastModifiedBy>
  <cp:revision>199</cp:revision>
  <dcterms:created xsi:type="dcterms:W3CDTF">2021-09-22T06:50:00Z</dcterms:created>
  <dcterms:modified xsi:type="dcterms:W3CDTF">2023-08-10T02:37:26Z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BAF2435E70EA463FB7898C81D7437D9C</vt:lpwstr>
  </property>
</Properties>
</file>