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9" r:id="rId2"/>
    <p:sldMasterId id="2147483660" r:id="rId3"/>
    <p:sldMasterId id="2147483683" r:id="rId4"/>
    <p:sldMasterId id="2147483671" r:id="rId5"/>
  </p:sldMasterIdLst>
  <p:sldIdLst>
    <p:sldId id="256" r:id="rId6"/>
    <p:sldId id="323" r:id="rId7"/>
    <p:sldId id="325" r:id="rId8"/>
    <p:sldId id="370" r:id="rId9"/>
    <p:sldId id="367" r:id="rId10"/>
    <p:sldId id="369" r:id="rId11"/>
    <p:sldId id="328" r:id="rId12"/>
    <p:sldId id="261" r:id="rId13"/>
    <p:sldId id="265" r:id="rId14"/>
    <p:sldId id="266" r:id="rId15"/>
    <p:sldId id="267" r:id="rId16"/>
    <p:sldId id="259" r:id="rId17"/>
    <p:sldId id="268" r:id="rId18"/>
    <p:sldId id="264" r:id="rId19"/>
    <p:sldId id="329" r:id="rId20"/>
    <p:sldId id="330" r:id="rId21"/>
    <p:sldId id="331" r:id="rId22"/>
    <p:sldId id="332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297" r:id="rId44"/>
    <p:sldId id="296" r:id="rId45"/>
    <p:sldId id="295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54" r:id="rId68"/>
    <p:sldId id="358" r:id="rId69"/>
    <p:sldId id="359" r:id="rId70"/>
    <p:sldId id="361" r:id="rId71"/>
    <p:sldId id="360" r:id="rId72"/>
    <p:sldId id="362" r:id="rId73"/>
    <p:sldId id="363" r:id="rId74"/>
    <p:sldId id="364" r:id="rId75"/>
    <p:sldId id="365" r:id="rId76"/>
    <p:sldId id="366" r:id="rId77"/>
    <p:sldId id="357" r:id="rId78"/>
    <p:sldId id="355" r:id="rId79"/>
    <p:sldId id="356" r:id="rId80"/>
    <p:sldId id="322" r:id="rId81"/>
    <p:sldId id="257" r:id="rId8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-261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四、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三、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③～天棚辐射系统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61934E1-C181-493F-951A-74F298DA425E}" type="presOf" srcId="{21627EB4-4E33-4228-A1ED-72C829A6D2C0}" destId="{67531C01-0C34-4279-B5F4-2B3F89E75D65}" srcOrd="0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E39BF699-B780-4EBE-8D4A-C08132EC4D3C}" type="presOf" srcId="{41FF15DD-54DF-4060-B43A-41846C8BFC0D}" destId="{74E70E92-8BBD-435E-AF36-9052E507C469}" srcOrd="1" destOrd="0" presId="urn:microsoft.com/office/officeart/2005/8/layout/list1#1"/>
    <dgm:cxn modelId="{153538B5-2E48-4C85-977D-89EC0E9FFE3F}" type="presOf" srcId="{FFCB4E5F-F18C-4D0D-ABDF-EAB06DA533C1}" destId="{AE32F2F4-92B7-4DBF-8300-57637CF7C765}" srcOrd="0" destOrd="0" presId="urn:microsoft.com/office/officeart/2005/8/layout/list1#1"/>
    <dgm:cxn modelId="{F3D2EDD3-4715-4E10-B616-EA56FB7E4281}" type="presOf" srcId="{1C2BBE67-6FC8-43E8-B77F-BB24ED5ED129}" destId="{F5293A3B-5CCA-4BD1-9E11-354A878E42D5}" srcOrd="0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9A1527B2-CAD9-4463-B28F-FB50AABC13DA}" type="presOf" srcId="{02236960-1D7B-486A-BDBB-93EEF863374C}" destId="{0FCB71A9-D9F1-485C-AAC7-21954139CAE3}" srcOrd="0" destOrd="0" presId="urn:microsoft.com/office/officeart/2005/8/layout/list1#1"/>
    <dgm:cxn modelId="{6282C24E-21B2-4D40-B8CF-456FD9042ADA}" type="presOf" srcId="{02236960-1D7B-486A-BDBB-93EEF863374C}" destId="{A0250404-F357-4DBF-8721-BA0B55938D81}" srcOrd="1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02883D8F-CA37-4BB4-B72D-007D60C7B430}" type="presOf" srcId="{41FF15DD-54DF-4060-B43A-41846C8BFC0D}" destId="{0C8C17D2-410E-4B67-9D77-CF65DFDC5E4A}" srcOrd="0" destOrd="0" presId="urn:microsoft.com/office/officeart/2005/8/layout/list1#1"/>
    <dgm:cxn modelId="{D6F1FC3A-C59E-4339-91F3-0AD003840207}" type="presOf" srcId="{1C2BBE67-6FC8-43E8-B77F-BB24ED5ED129}" destId="{7FE73390-AC8E-4564-9577-745B7E5AB39B}" srcOrd="1" destOrd="0" presId="urn:microsoft.com/office/officeart/2005/8/layout/list1#1"/>
    <dgm:cxn modelId="{DFE215C2-794E-4785-90F6-CE968E29F53B}" type="presOf" srcId="{21627EB4-4E33-4228-A1ED-72C829A6D2C0}" destId="{591352B7-3C1F-425F-935D-41769C20A981}" srcOrd="1" destOrd="0" presId="urn:microsoft.com/office/officeart/2005/8/layout/list1#1"/>
    <dgm:cxn modelId="{5CDBDAE7-1C65-4ECA-9EAF-E6113172D91F}" type="presOf" srcId="{FFCB4E5F-F18C-4D0D-ABDF-EAB06DA533C1}" destId="{FB278CD7-C13F-49A2-8046-94C9D30763BC}" srcOrd="1" destOrd="0" presId="urn:microsoft.com/office/officeart/2005/8/layout/list1#1"/>
    <dgm:cxn modelId="{A0ED115E-941F-45E7-B7E1-79CC488716A4}" type="presOf" srcId="{5ADFC3C8-1B83-4844-B93D-DB814290A4BD}" destId="{27AE0A37-DBF1-4230-B1AE-596E6983E593}" srcOrd="0" destOrd="0" presId="urn:microsoft.com/office/officeart/2005/8/layout/list1#1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10960A6B-FD61-4C36-A2D1-AD91CE5E8CD5}" type="presParOf" srcId="{27AE0A37-DBF1-4230-B1AE-596E6983E593}" destId="{9E0F3611-C745-48FE-BAC5-9124776DD1F4}" srcOrd="0" destOrd="0" presId="urn:microsoft.com/office/officeart/2005/8/layout/list1#1"/>
    <dgm:cxn modelId="{91D4E096-5AA1-4EA8-ABCF-25E4D9FB963B}" type="presParOf" srcId="{9E0F3611-C745-48FE-BAC5-9124776DD1F4}" destId="{AE32F2F4-92B7-4DBF-8300-57637CF7C765}" srcOrd="0" destOrd="0" presId="urn:microsoft.com/office/officeart/2005/8/layout/list1#1"/>
    <dgm:cxn modelId="{A2477BA6-C875-47C9-A828-5F56C94DF6F4}" type="presParOf" srcId="{9E0F3611-C745-48FE-BAC5-9124776DD1F4}" destId="{FB278CD7-C13F-49A2-8046-94C9D30763BC}" srcOrd="1" destOrd="0" presId="urn:microsoft.com/office/officeart/2005/8/layout/list1#1"/>
    <dgm:cxn modelId="{59A260D6-2AD5-4D13-9281-CA13A0BE4279}" type="presParOf" srcId="{27AE0A37-DBF1-4230-B1AE-596E6983E593}" destId="{A11F394A-6E63-4933-951F-84712D3DCDA9}" srcOrd="1" destOrd="0" presId="urn:microsoft.com/office/officeart/2005/8/layout/list1#1"/>
    <dgm:cxn modelId="{8A61A36C-5F23-427A-B825-70B26C1FA5CD}" type="presParOf" srcId="{27AE0A37-DBF1-4230-B1AE-596E6983E593}" destId="{9A24C7E0-CAC7-4050-BAC0-87CF956D2EA3}" srcOrd="2" destOrd="0" presId="urn:microsoft.com/office/officeart/2005/8/layout/list1#1"/>
    <dgm:cxn modelId="{379A164E-A0C0-4940-A4EB-040A3A185A3B}" type="presParOf" srcId="{27AE0A37-DBF1-4230-B1AE-596E6983E593}" destId="{7B924B49-C63A-4CB2-811B-175261D9ED32}" srcOrd="3" destOrd="0" presId="urn:microsoft.com/office/officeart/2005/8/layout/list1#1"/>
    <dgm:cxn modelId="{C4E67F52-0DEE-45EA-8F37-3D377CBA9AC6}" type="presParOf" srcId="{27AE0A37-DBF1-4230-B1AE-596E6983E593}" destId="{96442704-3A13-423E-9D65-EC18475BB1F1}" srcOrd="4" destOrd="0" presId="urn:microsoft.com/office/officeart/2005/8/layout/list1#1"/>
    <dgm:cxn modelId="{683591FA-FC3F-4BDE-B215-70C91761FB7D}" type="presParOf" srcId="{96442704-3A13-423E-9D65-EC18475BB1F1}" destId="{0FCB71A9-D9F1-485C-AAC7-21954139CAE3}" srcOrd="0" destOrd="0" presId="urn:microsoft.com/office/officeart/2005/8/layout/list1#1"/>
    <dgm:cxn modelId="{44406CEC-7E56-4AAD-AE1E-0024F650E7E3}" type="presParOf" srcId="{96442704-3A13-423E-9D65-EC18475BB1F1}" destId="{A0250404-F357-4DBF-8721-BA0B55938D81}" srcOrd="1" destOrd="0" presId="urn:microsoft.com/office/officeart/2005/8/layout/list1#1"/>
    <dgm:cxn modelId="{C4BCEEB2-7C29-41C2-B094-3857D45D7EC0}" type="presParOf" srcId="{27AE0A37-DBF1-4230-B1AE-596E6983E593}" destId="{BEABA070-71AD-4811-A063-D3F3D38C2F4D}" srcOrd="5" destOrd="0" presId="urn:microsoft.com/office/officeart/2005/8/layout/list1#1"/>
    <dgm:cxn modelId="{B1779F83-02A2-4FB8-9B98-897CD444C03C}" type="presParOf" srcId="{27AE0A37-DBF1-4230-B1AE-596E6983E593}" destId="{F946DE0A-45B0-4FCE-B021-C0C8FF4C251B}" srcOrd="6" destOrd="0" presId="urn:microsoft.com/office/officeart/2005/8/layout/list1#1"/>
    <dgm:cxn modelId="{15E788C6-EA05-4BCC-B769-5615E9439075}" type="presParOf" srcId="{27AE0A37-DBF1-4230-B1AE-596E6983E593}" destId="{1650F73D-9EC7-4AE3-BF1E-854ADF14240F}" srcOrd="7" destOrd="0" presId="urn:microsoft.com/office/officeart/2005/8/layout/list1#1"/>
    <dgm:cxn modelId="{6DF10A14-C9F5-46CD-ACDB-1620B35024F8}" type="presParOf" srcId="{27AE0A37-DBF1-4230-B1AE-596E6983E593}" destId="{3CC130E9-2C7B-4CE5-98DD-F1A397C84955}" srcOrd="8" destOrd="0" presId="urn:microsoft.com/office/officeart/2005/8/layout/list1#1"/>
    <dgm:cxn modelId="{AC6A7807-0EFC-472B-89E6-9CA9F42C1464}" type="presParOf" srcId="{3CC130E9-2C7B-4CE5-98DD-F1A397C84955}" destId="{0C8C17D2-410E-4B67-9D77-CF65DFDC5E4A}" srcOrd="0" destOrd="0" presId="urn:microsoft.com/office/officeart/2005/8/layout/list1#1"/>
    <dgm:cxn modelId="{53418F2D-EF61-49E3-BB72-A2AD97C3F7C0}" type="presParOf" srcId="{3CC130E9-2C7B-4CE5-98DD-F1A397C84955}" destId="{74E70E92-8BBD-435E-AF36-9052E507C469}" srcOrd="1" destOrd="0" presId="urn:microsoft.com/office/officeart/2005/8/layout/list1#1"/>
    <dgm:cxn modelId="{F913AEF5-D323-4B72-BAE9-C08D9023FF04}" type="presParOf" srcId="{27AE0A37-DBF1-4230-B1AE-596E6983E593}" destId="{F54E61F8-9EFA-449D-B54D-D56F8D60376B}" srcOrd="9" destOrd="0" presId="urn:microsoft.com/office/officeart/2005/8/layout/list1#1"/>
    <dgm:cxn modelId="{2CEC5E4C-46EE-42B5-9F07-D0D10E2EF466}" type="presParOf" srcId="{27AE0A37-DBF1-4230-B1AE-596E6983E593}" destId="{9CA6D85E-FAA8-48EC-8205-66D34D5E3CCA}" srcOrd="10" destOrd="0" presId="urn:microsoft.com/office/officeart/2005/8/layout/list1#1"/>
    <dgm:cxn modelId="{6D627E7E-769F-44B8-91C0-588C83E6FAAD}" type="presParOf" srcId="{27AE0A37-DBF1-4230-B1AE-596E6983E593}" destId="{B5B0458A-B66B-45DB-8CE4-2C3C780EAA1A}" srcOrd="11" destOrd="0" presId="urn:microsoft.com/office/officeart/2005/8/layout/list1#1"/>
    <dgm:cxn modelId="{F9944782-5034-45EF-B744-FE2E743F5732}" type="presParOf" srcId="{27AE0A37-DBF1-4230-B1AE-596E6983E593}" destId="{E12EDA6D-34AD-4EE0-A95C-90A0C0A7BD14}" srcOrd="12" destOrd="0" presId="urn:microsoft.com/office/officeart/2005/8/layout/list1#1"/>
    <dgm:cxn modelId="{B2A49B1F-47A9-4E00-8A78-273FA2939E23}" type="presParOf" srcId="{E12EDA6D-34AD-4EE0-A95C-90A0C0A7BD14}" destId="{F5293A3B-5CCA-4BD1-9E11-354A878E42D5}" srcOrd="0" destOrd="0" presId="urn:microsoft.com/office/officeart/2005/8/layout/list1#1"/>
    <dgm:cxn modelId="{766AA3C2-3195-4A79-8D9B-D335E310ABBB}" type="presParOf" srcId="{E12EDA6D-34AD-4EE0-A95C-90A0C0A7BD14}" destId="{7FE73390-AC8E-4564-9577-745B7E5AB39B}" srcOrd="1" destOrd="0" presId="urn:microsoft.com/office/officeart/2005/8/layout/list1#1"/>
    <dgm:cxn modelId="{5F85BE67-1347-4590-8A63-FE18511E72F9}" type="presParOf" srcId="{27AE0A37-DBF1-4230-B1AE-596E6983E593}" destId="{DF98A8AB-BB7F-4616-95D0-0A30CC2DFFA0}" srcOrd="13" destOrd="0" presId="urn:microsoft.com/office/officeart/2005/8/layout/list1#1"/>
    <dgm:cxn modelId="{D237723C-898E-4C28-995D-F30F10709D3F}" type="presParOf" srcId="{27AE0A37-DBF1-4230-B1AE-596E6983E593}" destId="{D9BB8772-CE21-4F56-82BF-3F89660EF56F}" srcOrd="14" destOrd="0" presId="urn:microsoft.com/office/officeart/2005/8/layout/list1#1"/>
    <dgm:cxn modelId="{7718CEC9-62D7-4BB3-893D-3A66A109731D}" type="presParOf" srcId="{27AE0A37-DBF1-4230-B1AE-596E6983E593}" destId="{F2363D2C-2C58-4D07-992E-FFB06FBCD5DB}" srcOrd="15" destOrd="0" presId="urn:microsoft.com/office/officeart/2005/8/layout/list1#1"/>
    <dgm:cxn modelId="{AF82A148-36DC-441B-B818-C5BC2235021B}" type="presParOf" srcId="{27AE0A37-DBF1-4230-B1AE-596E6983E593}" destId="{B3766F93-B7BD-4109-819F-CFC4C897105A}" srcOrd="16" destOrd="0" presId="urn:microsoft.com/office/officeart/2005/8/layout/list1#1"/>
    <dgm:cxn modelId="{5E7926C0-7C6C-49EB-BB3F-4238F75E6AA1}" type="presParOf" srcId="{B3766F93-B7BD-4109-819F-CFC4C897105A}" destId="{67531C01-0C34-4279-B5F4-2B3F89E75D65}" srcOrd="0" destOrd="0" presId="urn:microsoft.com/office/officeart/2005/8/layout/list1#1"/>
    <dgm:cxn modelId="{606CBB1E-79B7-465D-A2A7-407919340672}" type="presParOf" srcId="{B3766F93-B7BD-4109-819F-CFC4C897105A}" destId="{591352B7-3C1F-425F-935D-41769C20A981}" srcOrd="1" destOrd="0" presId="urn:microsoft.com/office/officeart/2005/8/layout/list1#1"/>
    <dgm:cxn modelId="{BAFBD6BD-F5F6-4825-8E59-D2F17C3186FF}" type="presParOf" srcId="{27AE0A37-DBF1-4230-B1AE-596E6983E593}" destId="{39CF3AF3-1701-403B-B400-2D20BE3FFD62}" srcOrd="17" destOrd="0" presId="urn:microsoft.com/office/officeart/2005/8/layout/list1#1"/>
    <dgm:cxn modelId="{2448F7F0-BE5B-4AC7-97B2-B969E2A7E2EE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b="1" dirty="0">
            <a:solidFill>
              <a:schemeClr val="tx2">
                <a:lumMod val="60000"/>
                <a:lumOff val="4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七、十大科技系统之</a:t>
          </a:r>
          <a:r>
            <a:rPr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b="1" dirty="0">
            <a:solidFill>
              <a:schemeClr val="tx2">
                <a:lumMod val="40000"/>
                <a:lumOff val="6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九、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b="1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八、十大科技系统之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b="1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13F0585-79B1-48C3-9AF1-8171353FF8A2}" type="presOf" srcId="{FFCB4E5F-F18C-4D0D-ABDF-EAB06DA533C1}" destId="{FB278CD7-C13F-49A2-8046-94C9D30763BC}" srcOrd="1" destOrd="0" presId="urn:microsoft.com/office/officeart/2005/8/layout/list1#1"/>
    <dgm:cxn modelId="{6803F454-88A9-4E4F-B669-893068A34053}" type="presOf" srcId="{FFCB4E5F-F18C-4D0D-ABDF-EAB06DA533C1}" destId="{AE32F2F4-92B7-4DBF-8300-57637CF7C765}" srcOrd="0" destOrd="0" presId="urn:microsoft.com/office/officeart/2005/8/layout/list1#1"/>
    <dgm:cxn modelId="{AAF362B8-5630-46A5-9775-429163F2BB95}" type="presOf" srcId="{5ADFC3C8-1B83-4844-B93D-DB814290A4BD}" destId="{27AE0A37-DBF1-4230-B1AE-596E6983E593}" srcOrd="0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100A78D8-ADAF-4097-A18D-A65EB822BC5E}" type="presOf" srcId="{21627EB4-4E33-4228-A1ED-72C829A6D2C0}" destId="{591352B7-3C1F-425F-935D-41769C20A981}" srcOrd="1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C0FBD03B-432A-4D25-9CA7-FE238B831F75}" type="presOf" srcId="{41FF15DD-54DF-4060-B43A-41846C8BFC0D}" destId="{74E70E92-8BBD-435E-AF36-9052E507C469}" srcOrd="1" destOrd="0" presId="urn:microsoft.com/office/officeart/2005/8/layout/list1#1"/>
    <dgm:cxn modelId="{8FE11512-0700-48FD-8F6C-3BDADC8257F3}" type="presOf" srcId="{1C2BBE67-6FC8-43E8-B77F-BB24ED5ED129}" destId="{F5293A3B-5CCA-4BD1-9E11-354A878E42D5}" srcOrd="0" destOrd="0" presId="urn:microsoft.com/office/officeart/2005/8/layout/list1#1"/>
    <dgm:cxn modelId="{F36DBCAE-31D6-494E-9DB7-D8ACD45D5280}" type="presOf" srcId="{02236960-1D7B-486A-BDBB-93EEF863374C}" destId="{0FCB71A9-D9F1-485C-AAC7-21954139CAE3}" srcOrd="0" destOrd="0" presId="urn:microsoft.com/office/officeart/2005/8/layout/list1#1"/>
    <dgm:cxn modelId="{9E01A949-FABD-477D-A4CA-0814D42A48F2}" type="presOf" srcId="{21627EB4-4E33-4228-A1ED-72C829A6D2C0}" destId="{67531C01-0C34-4279-B5F4-2B3F89E75D65}" srcOrd="0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5B3E79AA-7334-42FB-88AD-7279A76168E4}" type="presOf" srcId="{1C2BBE67-6FC8-43E8-B77F-BB24ED5ED129}" destId="{7FE73390-AC8E-4564-9577-745B7E5AB39B}" srcOrd="1" destOrd="0" presId="urn:microsoft.com/office/officeart/2005/8/layout/list1#1"/>
    <dgm:cxn modelId="{2E6CBB15-CF48-4A91-8090-CFF7F0098323}" type="presOf" srcId="{02236960-1D7B-486A-BDBB-93EEF863374C}" destId="{A0250404-F357-4DBF-8721-BA0B55938D81}" srcOrd="1" destOrd="0" presId="urn:microsoft.com/office/officeart/2005/8/layout/list1#1"/>
    <dgm:cxn modelId="{E606A0C0-A96F-4C89-AEEF-D12B8CA24D28}" type="presOf" srcId="{41FF15DD-54DF-4060-B43A-41846C8BFC0D}" destId="{0C8C17D2-410E-4B67-9D77-CF65DFDC5E4A}" srcOrd="0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00278C4A-9F9E-4EC5-8E27-5B1195D16FE3}" type="presParOf" srcId="{27AE0A37-DBF1-4230-B1AE-596E6983E593}" destId="{9E0F3611-C745-48FE-BAC5-9124776DD1F4}" srcOrd="0" destOrd="0" presId="urn:microsoft.com/office/officeart/2005/8/layout/list1#1"/>
    <dgm:cxn modelId="{9F62684D-4329-42EA-913E-CB2764F46397}" type="presParOf" srcId="{9E0F3611-C745-48FE-BAC5-9124776DD1F4}" destId="{AE32F2F4-92B7-4DBF-8300-57637CF7C765}" srcOrd="0" destOrd="0" presId="urn:microsoft.com/office/officeart/2005/8/layout/list1#1"/>
    <dgm:cxn modelId="{9B84C49E-B64B-48FC-9BF3-ED329F995FEF}" type="presParOf" srcId="{9E0F3611-C745-48FE-BAC5-9124776DD1F4}" destId="{FB278CD7-C13F-49A2-8046-94C9D30763BC}" srcOrd="1" destOrd="0" presId="urn:microsoft.com/office/officeart/2005/8/layout/list1#1"/>
    <dgm:cxn modelId="{59C1A935-8E03-4204-9078-5E14EA4B3B95}" type="presParOf" srcId="{27AE0A37-DBF1-4230-B1AE-596E6983E593}" destId="{A11F394A-6E63-4933-951F-84712D3DCDA9}" srcOrd="1" destOrd="0" presId="urn:microsoft.com/office/officeart/2005/8/layout/list1#1"/>
    <dgm:cxn modelId="{39D30BEE-93E3-4311-ACD8-DA55A5B4B909}" type="presParOf" srcId="{27AE0A37-DBF1-4230-B1AE-596E6983E593}" destId="{9A24C7E0-CAC7-4050-BAC0-87CF956D2EA3}" srcOrd="2" destOrd="0" presId="urn:microsoft.com/office/officeart/2005/8/layout/list1#1"/>
    <dgm:cxn modelId="{8B827320-4372-4394-B9E3-4181CD06E642}" type="presParOf" srcId="{27AE0A37-DBF1-4230-B1AE-596E6983E593}" destId="{7B924B49-C63A-4CB2-811B-175261D9ED32}" srcOrd="3" destOrd="0" presId="urn:microsoft.com/office/officeart/2005/8/layout/list1#1"/>
    <dgm:cxn modelId="{459907D7-F7BF-4E0A-89D8-BFBE5BFE9EBA}" type="presParOf" srcId="{27AE0A37-DBF1-4230-B1AE-596E6983E593}" destId="{96442704-3A13-423E-9D65-EC18475BB1F1}" srcOrd="4" destOrd="0" presId="urn:microsoft.com/office/officeart/2005/8/layout/list1#1"/>
    <dgm:cxn modelId="{A7C0A6A1-A67A-4D64-8594-A2B854B2E7C9}" type="presParOf" srcId="{96442704-3A13-423E-9D65-EC18475BB1F1}" destId="{0FCB71A9-D9F1-485C-AAC7-21954139CAE3}" srcOrd="0" destOrd="0" presId="urn:microsoft.com/office/officeart/2005/8/layout/list1#1"/>
    <dgm:cxn modelId="{6D84E482-1F0B-40C8-9BC7-1B4F42724B0A}" type="presParOf" srcId="{96442704-3A13-423E-9D65-EC18475BB1F1}" destId="{A0250404-F357-4DBF-8721-BA0B55938D81}" srcOrd="1" destOrd="0" presId="urn:microsoft.com/office/officeart/2005/8/layout/list1#1"/>
    <dgm:cxn modelId="{B0524E93-3DE6-4FFC-B4E9-48ABA77CDD71}" type="presParOf" srcId="{27AE0A37-DBF1-4230-B1AE-596E6983E593}" destId="{BEABA070-71AD-4811-A063-D3F3D38C2F4D}" srcOrd="5" destOrd="0" presId="urn:microsoft.com/office/officeart/2005/8/layout/list1#1"/>
    <dgm:cxn modelId="{BE3F8D61-514B-4168-9C06-7B80816B2215}" type="presParOf" srcId="{27AE0A37-DBF1-4230-B1AE-596E6983E593}" destId="{F946DE0A-45B0-4FCE-B021-C0C8FF4C251B}" srcOrd="6" destOrd="0" presId="urn:microsoft.com/office/officeart/2005/8/layout/list1#1"/>
    <dgm:cxn modelId="{A2037707-7C62-4113-9E2B-E8B4EEC2C1D2}" type="presParOf" srcId="{27AE0A37-DBF1-4230-B1AE-596E6983E593}" destId="{1650F73D-9EC7-4AE3-BF1E-854ADF14240F}" srcOrd="7" destOrd="0" presId="urn:microsoft.com/office/officeart/2005/8/layout/list1#1"/>
    <dgm:cxn modelId="{7C082166-E71C-42FB-873A-384F6CDD7308}" type="presParOf" srcId="{27AE0A37-DBF1-4230-B1AE-596E6983E593}" destId="{3CC130E9-2C7B-4CE5-98DD-F1A397C84955}" srcOrd="8" destOrd="0" presId="urn:microsoft.com/office/officeart/2005/8/layout/list1#1"/>
    <dgm:cxn modelId="{5779B05F-5BA8-4CE0-B5C3-366A5FB0369E}" type="presParOf" srcId="{3CC130E9-2C7B-4CE5-98DD-F1A397C84955}" destId="{0C8C17D2-410E-4B67-9D77-CF65DFDC5E4A}" srcOrd="0" destOrd="0" presId="urn:microsoft.com/office/officeart/2005/8/layout/list1#1"/>
    <dgm:cxn modelId="{D8383F7E-D6EE-436E-BF79-E95A3424D404}" type="presParOf" srcId="{3CC130E9-2C7B-4CE5-98DD-F1A397C84955}" destId="{74E70E92-8BBD-435E-AF36-9052E507C469}" srcOrd="1" destOrd="0" presId="urn:microsoft.com/office/officeart/2005/8/layout/list1#1"/>
    <dgm:cxn modelId="{F04D2E8B-4716-44C2-A2C4-CED7B8BAA9E9}" type="presParOf" srcId="{27AE0A37-DBF1-4230-B1AE-596E6983E593}" destId="{F54E61F8-9EFA-449D-B54D-D56F8D60376B}" srcOrd="9" destOrd="0" presId="urn:microsoft.com/office/officeart/2005/8/layout/list1#1"/>
    <dgm:cxn modelId="{B93071E5-D973-4E41-86F9-4E6AFA0D27BD}" type="presParOf" srcId="{27AE0A37-DBF1-4230-B1AE-596E6983E593}" destId="{9CA6D85E-FAA8-48EC-8205-66D34D5E3CCA}" srcOrd="10" destOrd="0" presId="urn:microsoft.com/office/officeart/2005/8/layout/list1#1"/>
    <dgm:cxn modelId="{101A04D6-A6D6-4FD1-AB18-8D5B4E17FF92}" type="presParOf" srcId="{27AE0A37-DBF1-4230-B1AE-596E6983E593}" destId="{B5B0458A-B66B-45DB-8CE4-2C3C780EAA1A}" srcOrd="11" destOrd="0" presId="urn:microsoft.com/office/officeart/2005/8/layout/list1#1"/>
    <dgm:cxn modelId="{5E8CA655-1B8B-428E-BA26-1841ADFF1EB4}" type="presParOf" srcId="{27AE0A37-DBF1-4230-B1AE-596E6983E593}" destId="{E12EDA6D-34AD-4EE0-A95C-90A0C0A7BD14}" srcOrd="12" destOrd="0" presId="urn:microsoft.com/office/officeart/2005/8/layout/list1#1"/>
    <dgm:cxn modelId="{9C04B234-44E8-480B-BBD8-EA5E7AD07B2B}" type="presParOf" srcId="{E12EDA6D-34AD-4EE0-A95C-90A0C0A7BD14}" destId="{F5293A3B-5CCA-4BD1-9E11-354A878E42D5}" srcOrd="0" destOrd="0" presId="urn:microsoft.com/office/officeart/2005/8/layout/list1#1"/>
    <dgm:cxn modelId="{D43BC465-4CB0-4A7B-9D3B-99CEA501351D}" type="presParOf" srcId="{E12EDA6D-34AD-4EE0-A95C-90A0C0A7BD14}" destId="{7FE73390-AC8E-4564-9577-745B7E5AB39B}" srcOrd="1" destOrd="0" presId="urn:microsoft.com/office/officeart/2005/8/layout/list1#1"/>
    <dgm:cxn modelId="{41E1D3EC-152F-4753-B1BE-712E185876D8}" type="presParOf" srcId="{27AE0A37-DBF1-4230-B1AE-596E6983E593}" destId="{DF98A8AB-BB7F-4616-95D0-0A30CC2DFFA0}" srcOrd="13" destOrd="0" presId="urn:microsoft.com/office/officeart/2005/8/layout/list1#1"/>
    <dgm:cxn modelId="{DD2609E1-E0DC-439F-8D59-0DACDC04CA0B}" type="presParOf" srcId="{27AE0A37-DBF1-4230-B1AE-596E6983E593}" destId="{D9BB8772-CE21-4F56-82BF-3F89660EF56F}" srcOrd="14" destOrd="0" presId="urn:microsoft.com/office/officeart/2005/8/layout/list1#1"/>
    <dgm:cxn modelId="{3F649CE6-2C24-43FC-9AE6-808FFF1A98E9}" type="presParOf" srcId="{27AE0A37-DBF1-4230-B1AE-596E6983E593}" destId="{F2363D2C-2C58-4D07-992E-FFB06FBCD5DB}" srcOrd="15" destOrd="0" presId="urn:microsoft.com/office/officeart/2005/8/layout/list1#1"/>
    <dgm:cxn modelId="{184D3CA6-901F-4356-9183-50BACC06BEBE}" type="presParOf" srcId="{27AE0A37-DBF1-4230-B1AE-596E6983E593}" destId="{B3766F93-B7BD-4109-819F-CFC4C897105A}" srcOrd="16" destOrd="0" presId="urn:microsoft.com/office/officeart/2005/8/layout/list1#1"/>
    <dgm:cxn modelId="{EE5FAC14-9B06-4336-8D04-E359C3FB7B13}" type="presParOf" srcId="{B3766F93-B7BD-4109-819F-CFC4C897105A}" destId="{67531C01-0C34-4279-B5F4-2B3F89E75D65}" srcOrd="0" destOrd="0" presId="urn:microsoft.com/office/officeart/2005/8/layout/list1#1"/>
    <dgm:cxn modelId="{A29C6A37-66BC-4D72-9FB7-5A284C573348}" type="presParOf" srcId="{B3766F93-B7BD-4109-819F-CFC4C897105A}" destId="{591352B7-3C1F-425F-935D-41769C20A981}" srcOrd="1" destOrd="0" presId="urn:microsoft.com/office/officeart/2005/8/layout/list1#1"/>
    <dgm:cxn modelId="{E92C1303-72B8-4A04-9B07-DC9C29FAC630}" type="presParOf" srcId="{27AE0A37-DBF1-4230-B1AE-596E6983E593}" destId="{39CF3AF3-1701-403B-B400-2D20BE3FFD62}" srcOrd="17" destOrd="0" presId="urn:microsoft.com/office/officeart/2005/8/layout/list1#1"/>
    <dgm:cxn modelId="{B3A90698-A80A-485D-A568-82968ABB502D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b="1" dirty="0">
            <a:solidFill>
              <a:schemeClr val="tx2">
                <a:lumMod val="60000"/>
                <a:lumOff val="4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七、十大科技系统之</a:t>
          </a:r>
          <a:r>
            <a:rPr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b="1" dirty="0">
            <a:solidFill>
              <a:schemeClr val="tx2">
                <a:lumMod val="40000"/>
                <a:lumOff val="6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九、十大科技系统之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八、十大科技系统之</a:t>
          </a:r>
          <a:r>
            <a:rPr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b="1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89E4659-7F2F-46D6-9C80-2532D13E5D71}" type="presOf" srcId="{FFCB4E5F-F18C-4D0D-ABDF-EAB06DA533C1}" destId="{AE32F2F4-92B7-4DBF-8300-57637CF7C765}" srcOrd="0" destOrd="0" presId="urn:microsoft.com/office/officeart/2005/8/layout/list1#1"/>
    <dgm:cxn modelId="{8B0B1B06-B8C0-4979-BE3D-EC4DA4A8D08A}" type="presOf" srcId="{FFCB4E5F-F18C-4D0D-ABDF-EAB06DA533C1}" destId="{FB278CD7-C13F-49A2-8046-94C9D30763BC}" srcOrd="1" destOrd="0" presId="urn:microsoft.com/office/officeart/2005/8/layout/list1#1"/>
    <dgm:cxn modelId="{57C306BE-7718-416C-A75B-1BCEE8AD7708}" type="presOf" srcId="{1C2BBE67-6FC8-43E8-B77F-BB24ED5ED129}" destId="{7FE73390-AC8E-4564-9577-745B7E5AB39B}" srcOrd="1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7004ACF3-ACD1-4CE4-B0D1-92616299C637}" type="presOf" srcId="{5ADFC3C8-1B83-4844-B93D-DB814290A4BD}" destId="{27AE0A37-DBF1-4230-B1AE-596E6983E593}" srcOrd="0" destOrd="0" presId="urn:microsoft.com/office/officeart/2005/8/layout/list1#1"/>
    <dgm:cxn modelId="{42BEC5D6-58C8-41A3-8A01-1CD814B6250B}" type="presOf" srcId="{41FF15DD-54DF-4060-B43A-41846C8BFC0D}" destId="{0C8C17D2-410E-4B67-9D77-CF65DFDC5E4A}" srcOrd="0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1AA56A79-FDFB-4845-B76B-8891AD0F542E}" type="presOf" srcId="{21627EB4-4E33-4228-A1ED-72C829A6D2C0}" destId="{67531C01-0C34-4279-B5F4-2B3F89E75D65}" srcOrd="0" destOrd="0" presId="urn:microsoft.com/office/officeart/2005/8/layout/list1#1"/>
    <dgm:cxn modelId="{40404F05-C7D9-441A-B23D-3DABD8CC1DC1}" type="presOf" srcId="{21627EB4-4E33-4228-A1ED-72C829A6D2C0}" destId="{591352B7-3C1F-425F-935D-41769C20A981}" srcOrd="1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FC9E5EB6-943B-4CB3-9ECE-59D317AFC17A}" type="presOf" srcId="{41FF15DD-54DF-4060-B43A-41846C8BFC0D}" destId="{74E70E92-8BBD-435E-AF36-9052E507C469}" srcOrd="1" destOrd="0" presId="urn:microsoft.com/office/officeart/2005/8/layout/list1#1"/>
    <dgm:cxn modelId="{A1F9FDB8-A010-4235-B34A-04C2C3D5E168}" type="presOf" srcId="{1C2BBE67-6FC8-43E8-B77F-BB24ED5ED129}" destId="{F5293A3B-5CCA-4BD1-9E11-354A878E42D5}" srcOrd="0" destOrd="0" presId="urn:microsoft.com/office/officeart/2005/8/layout/list1#1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087ACCEC-8615-448F-963A-2920AB278E45}" type="presOf" srcId="{02236960-1D7B-486A-BDBB-93EEF863374C}" destId="{A0250404-F357-4DBF-8721-BA0B55938D81}" srcOrd="1" destOrd="0" presId="urn:microsoft.com/office/officeart/2005/8/layout/list1#1"/>
    <dgm:cxn modelId="{87E9AC8F-D96C-4D5F-A1D8-EF16FD8B5C9E}" type="presOf" srcId="{02236960-1D7B-486A-BDBB-93EEF863374C}" destId="{0FCB71A9-D9F1-485C-AAC7-21954139CAE3}" srcOrd="0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1B9AD7F8-7476-496D-BC94-97FBA12531FD}" type="presParOf" srcId="{27AE0A37-DBF1-4230-B1AE-596E6983E593}" destId="{9E0F3611-C745-48FE-BAC5-9124776DD1F4}" srcOrd="0" destOrd="0" presId="urn:microsoft.com/office/officeart/2005/8/layout/list1#1"/>
    <dgm:cxn modelId="{B74855DC-AA42-4B5B-919C-DC1B6B0C9A99}" type="presParOf" srcId="{9E0F3611-C745-48FE-BAC5-9124776DD1F4}" destId="{AE32F2F4-92B7-4DBF-8300-57637CF7C765}" srcOrd="0" destOrd="0" presId="urn:microsoft.com/office/officeart/2005/8/layout/list1#1"/>
    <dgm:cxn modelId="{CA3FCC90-4C0B-4C03-A50B-BF40C27C3E0D}" type="presParOf" srcId="{9E0F3611-C745-48FE-BAC5-9124776DD1F4}" destId="{FB278CD7-C13F-49A2-8046-94C9D30763BC}" srcOrd="1" destOrd="0" presId="urn:microsoft.com/office/officeart/2005/8/layout/list1#1"/>
    <dgm:cxn modelId="{3C8AAE12-A175-4D82-9F91-23415406256D}" type="presParOf" srcId="{27AE0A37-DBF1-4230-B1AE-596E6983E593}" destId="{A11F394A-6E63-4933-951F-84712D3DCDA9}" srcOrd="1" destOrd="0" presId="urn:microsoft.com/office/officeart/2005/8/layout/list1#1"/>
    <dgm:cxn modelId="{559D7CC0-E36D-478F-932D-4663F48B1F23}" type="presParOf" srcId="{27AE0A37-DBF1-4230-B1AE-596E6983E593}" destId="{9A24C7E0-CAC7-4050-BAC0-87CF956D2EA3}" srcOrd="2" destOrd="0" presId="urn:microsoft.com/office/officeart/2005/8/layout/list1#1"/>
    <dgm:cxn modelId="{C46C6155-C219-4499-8874-4FEF65FF17B2}" type="presParOf" srcId="{27AE0A37-DBF1-4230-B1AE-596E6983E593}" destId="{7B924B49-C63A-4CB2-811B-175261D9ED32}" srcOrd="3" destOrd="0" presId="urn:microsoft.com/office/officeart/2005/8/layout/list1#1"/>
    <dgm:cxn modelId="{BCDBDAD3-2F3A-404F-A60F-59183460611A}" type="presParOf" srcId="{27AE0A37-DBF1-4230-B1AE-596E6983E593}" destId="{96442704-3A13-423E-9D65-EC18475BB1F1}" srcOrd="4" destOrd="0" presId="urn:microsoft.com/office/officeart/2005/8/layout/list1#1"/>
    <dgm:cxn modelId="{8D36FBE5-10B2-406B-9140-58AEF1C53C2E}" type="presParOf" srcId="{96442704-3A13-423E-9D65-EC18475BB1F1}" destId="{0FCB71A9-D9F1-485C-AAC7-21954139CAE3}" srcOrd="0" destOrd="0" presId="urn:microsoft.com/office/officeart/2005/8/layout/list1#1"/>
    <dgm:cxn modelId="{AF5D066D-AB59-4280-A702-407532F99B8F}" type="presParOf" srcId="{96442704-3A13-423E-9D65-EC18475BB1F1}" destId="{A0250404-F357-4DBF-8721-BA0B55938D81}" srcOrd="1" destOrd="0" presId="urn:microsoft.com/office/officeart/2005/8/layout/list1#1"/>
    <dgm:cxn modelId="{1B3EF211-7BE6-4BD8-9B76-E0FFDB3995D3}" type="presParOf" srcId="{27AE0A37-DBF1-4230-B1AE-596E6983E593}" destId="{BEABA070-71AD-4811-A063-D3F3D38C2F4D}" srcOrd="5" destOrd="0" presId="urn:microsoft.com/office/officeart/2005/8/layout/list1#1"/>
    <dgm:cxn modelId="{1CDA52C2-9402-4035-A610-AAEA3D40410C}" type="presParOf" srcId="{27AE0A37-DBF1-4230-B1AE-596E6983E593}" destId="{F946DE0A-45B0-4FCE-B021-C0C8FF4C251B}" srcOrd="6" destOrd="0" presId="urn:microsoft.com/office/officeart/2005/8/layout/list1#1"/>
    <dgm:cxn modelId="{DECD90BA-A53C-4AD4-8EC3-878B8429B965}" type="presParOf" srcId="{27AE0A37-DBF1-4230-B1AE-596E6983E593}" destId="{1650F73D-9EC7-4AE3-BF1E-854ADF14240F}" srcOrd="7" destOrd="0" presId="urn:microsoft.com/office/officeart/2005/8/layout/list1#1"/>
    <dgm:cxn modelId="{0E8C7924-3B27-46E1-8452-843BAB7C165C}" type="presParOf" srcId="{27AE0A37-DBF1-4230-B1AE-596E6983E593}" destId="{3CC130E9-2C7B-4CE5-98DD-F1A397C84955}" srcOrd="8" destOrd="0" presId="urn:microsoft.com/office/officeart/2005/8/layout/list1#1"/>
    <dgm:cxn modelId="{1D9C84B3-59FB-4946-A2C7-9645D4444EC7}" type="presParOf" srcId="{3CC130E9-2C7B-4CE5-98DD-F1A397C84955}" destId="{0C8C17D2-410E-4B67-9D77-CF65DFDC5E4A}" srcOrd="0" destOrd="0" presId="urn:microsoft.com/office/officeart/2005/8/layout/list1#1"/>
    <dgm:cxn modelId="{42DB9638-5C65-40AE-99AB-C5DE4FBE6CFC}" type="presParOf" srcId="{3CC130E9-2C7B-4CE5-98DD-F1A397C84955}" destId="{74E70E92-8BBD-435E-AF36-9052E507C469}" srcOrd="1" destOrd="0" presId="urn:microsoft.com/office/officeart/2005/8/layout/list1#1"/>
    <dgm:cxn modelId="{E0DA37E3-CC76-42C6-9470-90374FF136F0}" type="presParOf" srcId="{27AE0A37-DBF1-4230-B1AE-596E6983E593}" destId="{F54E61F8-9EFA-449D-B54D-D56F8D60376B}" srcOrd="9" destOrd="0" presId="urn:microsoft.com/office/officeart/2005/8/layout/list1#1"/>
    <dgm:cxn modelId="{D93BD42D-6AAE-4644-9215-E7927E3C03EB}" type="presParOf" srcId="{27AE0A37-DBF1-4230-B1AE-596E6983E593}" destId="{9CA6D85E-FAA8-48EC-8205-66D34D5E3CCA}" srcOrd="10" destOrd="0" presId="urn:microsoft.com/office/officeart/2005/8/layout/list1#1"/>
    <dgm:cxn modelId="{3D80AD0B-AA91-4BA1-BFBE-A5E9E7BC8AB6}" type="presParOf" srcId="{27AE0A37-DBF1-4230-B1AE-596E6983E593}" destId="{B5B0458A-B66B-45DB-8CE4-2C3C780EAA1A}" srcOrd="11" destOrd="0" presId="urn:microsoft.com/office/officeart/2005/8/layout/list1#1"/>
    <dgm:cxn modelId="{EE67A4D8-F1E5-4542-B5FF-5A3E819984B2}" type="presParOf" srcId="{27AE0A37-DBF1-4230-B1AE-596E6983E593}" destId="{E12EDA6D-34AD-4EE0-A95C-90A0C0A7BD14}" srcOrd="12" destOrd="0" presId="urn:microsoft.com/office/officeart/2005/8/layout/list1#1"/>
    <dgm:cxn modelId="{D4CCF503-A5AC-490E-9130-398C0753876E}" type="presParOf" srcId="{E12EDA6D-34AD-4EE0-A95C-90A0C0A7BD14}" destId="{F5293A3B-5CCA-4BD1-9E11-354A878E42D5}" srcOrd="0" destOrd="0" presId="urn:microsoft.com/office/officeart/2005/8/layout/list1#1"/>
    <dgm:cxn modelId="{1B930B2C-9B5A-445B-BE35-B02D5F666F2D}" type="presParOf" srcId="{E12EDA6D-34AD-4EE0-A95C-90A0C0A7BD14}" destId="{7FE73390-AC8E-4564-9577-745B7E5AB39B}" srcOrd="1" destOrd="0" presId="urn:microsoft.com/office/officeart/2005/8/layout/list1#1"/>
    <dgm:cxn modelId="{716EA510-C37C-45F4-B97C-A8F88DF2CE7D}" type="presParOf" srcId="{27AE0A37-DBF1-4230-B1AE-596E6983E593}" destId="{DF98A8AB-BB7F-4616-95D0-0A30CC2DFFA0}" srcOrd="13" destOrd="0" presId="urn:microsoft.com/office/officeart/2005/8/layout/list1#1"/>
    <dgm:cxn modelId="{3EBDF956-263F-4A53-9B40-25B4A39DA92F}" type="presParOf" srcId="{27AE0A37-DBF1-4230-B1AE-596E6983E593}" destId="{D9BB8772-CE21-4F56-82BF-3F89660EF56F}" srcOrd="14" destOrd="0" presId="urn:microsoft.com/office/officeart/2005/8/layout/list1#1"/>
    <dgm:cxn modelId="{931597B0-B147-4DF7-864C-A925F05567A3}" type="presParOf" srcId="{27AE0A37-DBF1-4230-B1AE-596E6983E593}" destId="{F2363D2C-2C58-4D07-992E-FFB06FBCD5DB}" srcOrd="15" destOrd="0" presId="urn:microsoft.com/office/officeart/2005/8/layout/list1#1"/>
    <dgm:cxn modelId="{00064D90-8C0D-4792-9F0B-B3A1B99AB78C}" type="presParOf" srcId="{27AE0A37-DBF1-4230-B1AE-596E6983E593}" destId="{B3766F93-B7BD-4109-819F-CFC4C897105A}" srcOrd="16" destOrd="0" presId="urn:microsoft.com/office/officeart/2005/8/layout/list1#1"/>
    <dgm:cxn modelId="{EBDDB72E-E670-42CD-A93C-0F1373F44E3F}" type="presParOf" srcId="{B3766F93-B7BD-4109-819F-CFC4C897105A}" destId="{67531C01-0C34-4279-B5F4-2B3F89E75D65}" srcOrd="0" destOrd="0" presId="urn:microsoft.com/office/officeart/2005/8/layout/list1#1"/>
    <dgm:cxn modelId="{2BAF2283-0470-420D-9861-E974C31D6310}" type="presParOf" srcId="{B3766F93-B7BD-4109-819F-CFC4C897105A}" destId="{591352B7-3C1F-425F-935D-41769C20A981}" srcOrd="1" destOrd="0" presId="urn:microsoft.com/office/officeart/2005/8/layout/list1#1"/>
    <dgm:cxn modelId="{E1026749-AEB4-448C-84C8-035F86E27EBC}" type="presParOf" srcId="{27AE0A37-DBF1-4230-B1AE-596E6983E593}" destId="{39CF3AF3-1701-403B-B400-2D20BE3FFD62}" srcOrd="17" destOrd="0" presId="urn:microsoft.com/office/officeart/2005/8/layout/list1#1"/>
    <dgm:cxn modelId="{B0BEB244-4351-4EB3-BEFA-85148E45526C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b="1" dirty="0">
            <a:solidFill>
              <a:schemeClr val="tx2">
                <a:lumMod val="60000"/>
                <a:lumOff val="4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七、十大科技系统之</a:t>
          </a:r>
          <a:r>
            <a:rPr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b="1" dirty="0">
            <a:solidFill>
              <a:schemeClr val="tx2">
                <a:lumMod val="40000"/>
                <a:lumOff val="6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九、十大科技系统之</a:t>
          </a:r>
          <a:r>
            <a:rPr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b="1" dirty="0">
            <a:solidFill>
              <a:schemeClr val="tx2">
                <a:lumMod val="40000"/>
                <a:lumOff val="6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八、十大科技系统之</a:t>
          </a:r>
          <a:r>
            <a:rPr lang="zh-CN" altLang="en-US" b="1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十、十大科技系统之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2913C05-E577-4561-90AE-F0E4590FF3F5}" type="presOf" srcId="{5ADFC3C8-1B83-4844-B93D-DB814290A4BD}" destId="{27AE0A37-DBF1-4230-B1AE-596E6983E593}" srcOrd="0" destOrd="0" presId="urn:microsoft.com/office/officeart/2005/8/layout/list1#1"/>
    <dgm:cxn modelId="{C56ABB61-1B53-4861-A24D-0D4AFB1AB1D4}" type="presOf" srcId="{1C2BBE67-6FC8-43E8-B77F-BB24ED5ED129}" destId="{7FE73390-AC8E-4564-9577-745B7E5AB39B}" srcOrd="1" destOrd="0" presId="urn:microsoft.com/office/officeart/2005/8/layout/list1#1"/>
    <dgm:cxn modelId="{B121D73C-F701-4A49-91A7-5630EF180BCB}" type="presOf" srcId="{41FF15DD-54DF-4060-B43A-41846C8BFC0D}" destId="{74E70E92-8BBD-435E-AF36-9052E507C469}" srcOrd="1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3A9B2112-DE6E-42FB-A519-4B664AA4EA35}" type="presOf" srcId="{41FF15DD-54DF-4060-B43A-41846C8BFC0D}" destId="{0C8C17D2-410E-4B67-9D77-CF65DFDC5E4A}" srcOrd="0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792AA9EA-B962-43DE-AAFB-B2606BDB32F8}" type="presOf" srcId="{21627EB4-4E33-4228-A1ED-72C829A6D2C0}" destId="{67531C01-0C34-4279-B5F4-2B3F89E75D65}" srcOrd="0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9CC34EBB-9BDC-48F1-9ACD-147846FA4B69}" type="presOf" srcId="{1C2BBE67-6FC8-43E8-B77F-BB24ED5ED129}" destId="{F5293A3B-5CCA-4BD1-9E11-354A878E42D5}" srcOrd="0" destOrd="0" presId="urn:microsoft.com/office/officeart/2005/8/layout/list1#1"/>
    <dgm:cxn modelId="{10B8C143-84D2-449F-A84D-285953BAC11E}" type="presOf" srcId="{02236960-1D7B-486A-BDBB-93EEF863374C}" destId="{A0250404-F357-4DBF-8721-BA0B55938D81}" srcOrd="1" destOrd="0" presId="urn:microsoft.com/office/officeart/2005/8/layout/list1#1"/>
    <dgm:cxn modelId="{6BAD9BDC-52EA-48C2-B857-0BDA699E7075}" type="presOf" srcId="{FFCB4E5F-F18C-4D0D-ABDF-EAB06DA533C1}" destId="{FB278CD7-C13F-49A2-8046-94C9D30763BC}" srcOrd="1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C70BE598-8A2D-432D-A852-CE220BC1C756}" type="presOf" srcId="{02236960-1D7B-486A-BDBB-93EEF863374C}" destId="{0FCB71A9-D9F1-485C-AAC7-21954139CAE3}" srcOrd="0" destOrd="0" presId="urn:microsoft.com/office/officeart/2005/8/layout/list1#1"/>
    <dgm:cxn modelId="{25984756-B6EB-4E03-B477-2BD550AD24D6}" type="presOf" srcId="{FFCB4E5F-F18C-4D0D-ABDF-EAB06DA533C1}" destId="{AE32F2F4-92B7-4DBF-8300-57637CF7C765}" srcOrd="0" destOrd="0" presId="urn:microsoft.com/office/officeart/2005/8/layout/list1#1"/>
    <dgm:cxn modelId="{90D28586-C931-465F-B7C8-C3A143BCB233}" type="presOf" srcId="{21627EB4-4E33-4228-A1ED-72C829A6D2C0}" destId="{591352B7-3C1F-425F-935D-41769C20A981}" srcOrd="1" destOrd="0" presId="urn:microsoft.com/office/officeart/2005/8/layout/list1#1"/>
    <dgm:cxn modelId="{54B2F03F-BDA8-4163-98A3-344F90E09F8F}" type="presParOf" srcId="{27AE0A37-DBF1-4230-B1AE-596E6983E593}" destId="{9E0F3611-C745-48FE-BAC5-9124776DD1F4}" srcOrd="0" destOrd="0" presId="urn:microsoft.com/office/officeart/2005/8/layout/list1#1"/>
    <dgm:cxn modelId="{1F826B2B-C424-4765-B986-547FCEAF1254}" type="presParOf" srcId="{9E0F3611-C745-48FE-BAC5-9124776DD1F4}" destId="{AE32F2F4-92B7-4DBF-8300-57637CF7C765}" srcOrd="0" destOrd="0" presId="urn:microsoft.com/office/officeart/2005/8/layout/list1#1"/>
    <dgm:cxn modelId="{086E81B8-D74C-40AD-B4AB-A5EBF3413642}" type="presParOf" srcId="{9E0F3611-C745-48FE-BAC5-9124776DD1F4}" destId="{FB278CD7-C13F-49A2-8046-94C9D30763BC}" srcOrd="1" destOrd="0" presId="urn:microsoft.com/office/officeart/2005/8/layout/list1#1"/>
    <dgm:cxn modelId="{CD6D6F68-194A-41E0-B85E-B6C91EBB6E08}" type="presParOf" srcId="{27AE0A37-DBF1-4230-B1AE-596E6983E593}" destId="{A11F394A-6E63-4933-951F-84712D3DCDA9}" srcOrd="1" destOrd="0" presId="urn:microsoft.com/office/officeart/2005/8/layout/list1#1"/>
    <dgm:cxn modelId="{3027D8E3-6FB2-48DB-A4B3-0E571FB4ED1D}" type="presParOf" srcId="{27AE0A37-DBF1-4230-B1AE-596E6983E593}" destId="{9A24C7E0-CAC7-4050-BAC0-87CF956D2EA3}" srcOrd="2" destOrd="0" presId="urn:microsoft.com/office/officeart/2005/8/layout/list1#1"/>
    <dgm:cxn modelId="{DA1AA223-BA90-4CCA-8409-79CA31E71275}" type="presParOf" srcId="{27AE0A37-DBF1-4230-B1AE-596E6983E593}" destId="{7B924B49-C63A-4CB2-811B-175261D9ED32}" srcOrd="3" destOrd="0" presId="urn:microsoft.com/office/officeart/2005/8/layout/list1#1"/>
    <dgm:cxn modelId="{EF986EBF-BB39-42B3-B5C5-6EFE3D7B49E5}" type="presParOf" srcId="{27AE0A37-DBF1-4230-B1AE-596E6983E593}" destId="{96442704-3A13-423E-9D65-EC18475BB1F1}" srcOrd="4" destOrd="0" presId="urn:microsoft.com/office/officeart/2005/8/layout/list1#1"/>
    <dgm:cxn modelId="{1D4A1EE2-4DDE-4585-84B9-7B522FAB9D5C}" type="presParOf" srcId="{96442704-3A13-423E-9D65-EC18475BB1F1}" destId="{0FCB71A9-D9F1-485C-AAC7-21954139CAE3}" srcOrd="0" destOrd="0" presId="urn:microsoft.com/office/officeart/2005/8/layout/list1#1"/>
    <dgm:cxn modelId="{29BD0822-86FC-4C19-B31B-2E9417675965}" type="presParOf" srcId="{96442704-3A13-423E-9D65-EC18475BB1F1}" destId="{A0250404-F357-4DBF-8721-BA0B55938D81}" srcOrd="1" destOrd="0" presId="urn:microsoft.com/office/officeart/2005/8/layout/list1#1"/>
    <dgm:cxn modelId="{D0730033-7E58-47AA-9494-44219C20F7BE}" type="presParOf" srcId="{27AE0A37-DBF1-4230-B1AE-596E6983E593}" destId="{BEABA070-71AD-4811-A063-D3F3D38C2F4D}" srcOrd="5" destOrd="0" presId="urn:microsoft.com/office/officeart/2005/8/layout/list1#1"/>
    <dgm:cxn modelId="{505E1EBB-BCDB-4A9C-B656-E7C946BA0537}" type="presParOf" srcId="{27AE0A37-DBF1-4230-B1AE-596E6983E593}" destId="{F946DE0A-45B0-4FCE-B021-C0C8FF4C251B}" srcOrd="6" destOrd="0" presId="urn:microsoft.com/office/officeart/2005/8/layout/list1#1"/>
    <dgm:cxn modelId="{86FE1FE4-9C21-405C-8771-A874CB68D269}" type="presParOf" srcId="{27AE0A37-DBF1-4230-B1AE-596E6983E593}" destId="{1650F73D-9EC7-4AE3-BF1E-854ADF14240F}" srcOrd="7" destOrd="0" presId="urn:microsoft.com/office/officeart/2005/8/layout/list1#1"/>
    <dgm:cxn modelId="{CEE8ACAE-25DD-4DA9-9178-931006AD7CE8}" type="presParOf" srcId="{27AE0A37-DBF1-4230-B1AE-596E6983E593}" destId="{3CC130E9-2C7B-4CE5-98DD-F1A397C84955}" srcOrd="8" destOrd="0" presId="urn:microsoft.com/office/officeart/2005/8/layout/list1#1"/>
    <dgm:cxn modelId="{087066C0-653E-4D98-A5BA-7FB861E092CF}" type="presParOf" srcId="{3CC130E9-2C7B-4CE5-98DD-F1A397C84955}" destId="{0C8C17D2-410E-4B67-9D77-CF65DFDC5E4A}" srcOrd="0" destOrd="0" presId="urn:microsoft.com/office/officeart/2005/8/layout/list1#1"/>
    <dgm:cxn modelId="{1343C5A6-7BB2-4816-83CC-535944934D60}" type="presParOf" srcId="{3CC130E9-2C7B-4CE5-98DD-F1A397C84955}" destId="{74E70E92-8BBD-435E-AF36-9052E507C469}" srcOrd="1" destOrd="0" presId="urn:microsoft.com/office/officeart/2005/8/layout/list1#1"/>
    <dgm:cxn modelId="{D60A4F4E-06A9-4D5B-9326-60CA7CC04D2A}" type="presParOf" srcId="{27AE0A37-DBF1-4230-B1AE-596E6983E593}" destId="{F54E61F8-9EFA-449D-B54D-D56F8D60376B}" srcOrd="9" destOrd="0" presId="urn:microsoft.com/office/officeart/2005/8/layout/list1#1"/>
    <dgm:cxn modelId="{72003289-3BA6-448F-9D40-B2F014CA51D5}" type="presParOf" srcId="{27AE0A37-DBF1-4230-B1AE-596E6983E593}" destId="{9CA6D85E-FAA8-48EC-8205-66D34D5E3CCA}" srcOrd="10" destOrd="0" presId="urn:microsoft.com/office/officeart/2005/8/layout/list1#1"/>
    <dgm:cxn modelId="{6AB6CDB7-31A0-4D39-B128-61AA5E1FC2CE}" type="presParOf" srcId="{27AE0A37-DBF1-4230-B1AE-596E6983E593}" destId="{B5B0458A-B66B-45DB-8CE4-2C3C780EAA1A}" srcOrd="11" destOrd="0" presId="urn:microsoft.com/office/officeart/2005/8/layout/list1#1"/>
    <dgm:cxn modelId="{1FCAF44D-ABDD-4D29-B40A-B83D88A5B7E4}" type="presParOf" srcId="{27AE0A37-DBF1-4230-B1AE-596E6983E593}" destId="{E12EDA6D-34AD-4EE0-A95C-90A0C0A7BD14}" srcOrd="12" destOrd="0" presId="urn:microsoft.com/office/officeart/2005/8/layout/list1#1"/>
    <dgm:cxn modelId="{775C950E-E0D5-4A81-A23D-86E60A75612A}" type="presParOf" srcId="{E12EDA6D-34AD-4EE0-A95C-90A0C0A7BD14}" destId="{F5293A3B-5CCA-4BD1-9E11-354A878E42D5}" srcOrd="0" destOrd="0" presId="urn:microsoft.com/office/officeart/2005/8/layout/list1#1"/>
    <dgm:cxn modelId="{B42F91A2-5CD6-4032-A3C1-96D4C6E8380D}" type="presParOf" srcId="{E12EDA6D-34AD-4EE0-A95C-90A0C0A7BD14}" destId="{7FE73390-AC8E-4564-9577-745B7E5AB39B}" srcOrd="1" destOrd="0" presId="urn:microsoft.com/office/officeart/2005/8/layout/list1#1"/>
    <dgm:cxn modelId="{939C6E4A-06B1-4B2D-BA66-BC702EB7B315}" type="presParOf" srcId="{27AE0A37-DBF1-4230-B1AE-596E6983E593}" destId="{DF98A8AB-BB7F-4616-95D0-0A30CC2DFFA0}" srcOrd="13" destOrd="0" presId="urn:microsoft.com/office/officeart/2005/8/layout/list1#1"/>
    <dgm:cxn modelId="{A7525EF6-58EB-4FD2-81EC-D1827A579E2D}" type="presParOf" srcId="{27AE0A37-DBF1-4230-B1AE-596E6983E593}" destId="{D9BB8772-CE21-4F56-82BF-3F89660EF56F}" srcOrd="14" destOrd="0" presId="urn:microsoft.com/office/officeart/2005/8/layout/list1#1"/>
    <dgm:cxn modelId="{C3504E0D-DA79-4968-96B7-F3586050AFC8}" type="presParOf" srcId="{27AE0A37-DBF1-4230-B1AE-596E6983E593}" destId="{F2363D2C-2C58-4D07-992E-FFB06FBCD5DB}" srcOrd="15" destOrd="0" presId="urn:microsoft.com/office/officeart/2005/8/layout/list1#1"/>
    <dgm:cxn modelId="{78AC372E-9DDF-4B75-904C-E5B7CFD2D03E}" type="presParOf" srcId="{27AE0A37-DBF1-4230-B1AE-596E6983E593}" destId="{B3766F93-B7BD-4109-819F-CFC4C897105A}" srcOrd="16" destOrd="0" presId="urn:microsoft.com/office/officeart/2005/8/layout/list1#1"/>
    <dgm:cxn modelId="{A54D021F-E252-42B1-BB3C-81CECC6B955C}" type="presParOf" srcId="{B3766F93-B7BD-4109-819F-CFC4C897105A}" destId="{67531C01-0C34-4279-B5F4-2B3F89E75D65}" srcOrd="0" destOrd="0" presId="urn:microsoft.com/office/officeart/2005/8/layout/list1#1"/>
    <dgm:cxn modelId="{643A0035-E298-49F9-A266-F255C9888616}" type="presParOf" srcId="{B3766F93-B7BD-4109-819F-CFC4C897105A}" destId="{591352B7-3C1F-425F-935D-41769C20A981}" srcOrd="1" destOrd="0" presId="urn:microsoft.com/office/officeart/2005/8/layout/list1#1"/>
    <dgm:cxn modelId="{98E83C6A-EA07-46DD-AD57-B78E6AB125BF}" type="presParOf" srcId="{27AE0A37-DBF1-4230-B1AE-596E6983E593}" destId="{39CF3AF3-1701-403B-B400-2D20BE3FFD62}" srcOrd="17" destOrd="0" presId="urn:microsoft.com/office/officeart/2005/8/layout/list1#1"/>
    <dgm:cxn modelId="{3B127178-7496-4900-80D6-EE27241C6309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009C2F2-B507-4970-9383-7057C131F84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99684E23-0373-4703-AFFE-63985BD9F7E1}">
      <dgm:prSet phldrT="[文本]"/>
      <dgm:spPr>
        <a:ln>
          <a:solidFill>
            <a:srgbClr val="FFC000"/>
          </a:solidFill>
        </a:ln>
      </dgm:spPr>
      <dgm:t>
        <a:bodyPr/>
        <a:lstStyle/>
        <a:p>
          <a:r>
            <a:rPr lang="zh-CN" altLang="en-US" dirty="0" smtClean="0"/>
            <a:t>夏热冬冷地区温度舒适度与能耗的关系</a:t>
          </a:r>
          <a:endParaRPr lang="zh-CN" altLang="en-US" dirty="0"/>
        </a:p>
      </dgm:t>
    </dgm:pt>
    <dgm:pt modelId="{D1815EB7-9903-4EED-AD57-FF5A00F2A789}" type="parTrans" cxnId="{8BB71C46-5EB2-4800-93F3-0D60C6A54451}">
      <dgm:prSet/>
      <dgm:spPr/>
      <dgm:t>
        <a:bodyPr/>
        <a:lstStyle/>
        <a:p>
          <a:endParaRPr lang="zh-CN" altLang="en-US"/>
        </a:p>
      </dgm:t>
    </dgm:pt>
    <dgm:pt modelId="{DABB00D2-A463-43E9-9AD0-5A289623EB88}" type="sibTrans" cxnId="{8BB71C46-5EB2-4800-93F3-0D60C6A54451}">
      <dgm:prSet/>
      <dgm:spPr/>
      <dgm:t>
        <a:bodyPr/>
        <a:lstStyle/>
        <a:p>
          <a:endParaRPr lang="zh-CN" altLang="en-US"/>
        </a:p>
      </dgm:t>
    </dgm:pt>
    <dgm:pt modelId="{EDAE74CB-180B-4CC7-BFBE-B2AB648BCF89}">
      <dgm:prSet phldrT="[文本]"/>
      <dgm:spPr>
        <a:ln>
          <a:solidFill>
            <a:srgbClr val="FFC000"/>
          </a:solidFill>
        </a:ln>
      </dgm:spPr>
      <dgm:t>
        <a:bodyPr/>
        <a:lstStyle/>
        <a:p>
          <a:r>
            <a:rPr lang="zh-CN" altLang="en-US" dirty="0" smtClean="0"/>
            <a:t>夏热冬冷地区隔热与保温的关系</a:t>
          </a:r>
          <a:endParaRPr lang="zh-CN" altLang="en-US" dirty="0"/>
        </a:p>
      </dgm:t>
    </dgm:pt>
    <dgm:pt modelId="{07914F4C-23B4-4FFA-9A79-B5CF496C0D3D}" type="parTrans" cxnId="{ECFAB140-FF49-44C0-B86C-F56D295BD3C1}">
      <dgm:prSet/>
      <dgm:spPr/>
      <dgm:t>
        <a:bodyPr/>
        <a:lstStyle/>
        <a:p>
          <a:endParaRPr lang="zh-CN" altLang="en-US"/>
        </a:p>
      </dgm:t>
    </dgm:pt>
    <dgm:pt modelId="{2A0FE00C-3112-4374-A6B9-7725C6EFAFE7}" type="sibTrans" cxnId="{ECFAB140-FF49-44C0-B86C-F56D295BD3C1}">
      <dgm:prSet/>
      <dgm:spPr/>
      <dgm:t>
        <a:bodyPr/>
        <a:lstStyle/>
        <a:p>
          <a:endParaRPr lang="zh-CN" altLang="en-US"/>
        </a:p>
      </dgm:t>
    </dgm:pt>
    <dgm:pt modelId="{51A0BC69-CF6D-47DB-83EB-F9FC67E41A98}">
      <dgm:prSet phldrT="[文本]"/>
      <dgm:spPr>
        <a:ln>
          <a:solidFill>
            <a:srgbClr val="FFC000"/>
          </a:solidFill>
        </a:ln>
      </dgm:spPr>
      <dgm:t>
        <a:bodyPr/>
        <a:lstStyle/>
        <a:p>
          <a:r>
            <a:rPr lang="zh-CN" altLang="en-US" dirty="0" smtClean="0"/>
            <a:t>夏热冬冷地区外围护的隔热分析</a:t>
          </a:r>
          <a:endParaRPr lang="zh-CN" altLang="en-US" dirty="0"/>
        </a:p>
      </dgm:t>
    </dgm:pt>
    <dgm:pt modelId="{B9B813D8-3666-4A8E-A6B2-9E837AB4ADAC}" type="parTrans" cxnId="{35F38EA5-1CA5-47B3-B840-5CF6E8C5C04F}">
      <dgm:prSet/>
      <dgm:spPr/>
      <dgm:t>
        <a:bodyPr/>
        <a:lstStyle/>
        <a:p>
          <a:endParaRPr lang="zh-CN" altLang="en-US"/>
        </a:p>
      </dgm:t>
    </dgm:pt>
    <dgm:pt modelId="{FA4E9A1C-B180-491D-81CD-CB40DE8D17BD}" type="sibTrans" cxnId="{35F38EA5-1CA5-47B3-B840-5CF6E8C5C04F}">
      <dgm:prSet/>
      <dgm:spPr/>
      <dgm:t>
        <a:bodyPr/>
        <a:lstStyle/>
        <a:p>
          <a:endParaRPr lang="zh-CN" altLang="en-US"/>
        </a:p>
      </dgm:t>
    </dgm:pt>
    <dgm:pt modelId="{F3E865D1-4208-4E1E-B647-469299B623E2}">
      <dgm:prSet/>
      <dgm:spPr>
        <a:ln>
          <a:solidFill>
            <a:srgbClr val="FFC000"/>
          </a:solidFill>
        </a:ln>
      </dgm:spPr>
      <dgm:t>
        <a:bodyPr/>
        <a:lstStyle/>
        <a:p>
          <a:r>
            <a:rPr lang="zh-CN" altLang="en-US" dirty="0" smtClean="0"/>
            <a:t>夏热冬冷地区外围护配置结论</a:t>
          </a:r>
          <a:endParaRPr lang="zh-CN" altLang="en-US" dirty="0"/>
        </a:p>
      </dgm:t>
    </dgm:pt>
    <dgm:pt modelId="{91D5D6A7-5182-4D31-A9D1-F8AD1E328ECF}" type="parTrans" cxnId="{05A3EF99-4B04-4477-9436-BDE3578E756F}">
      <dgm:prSet/>
      <dgm:spPr/>
      <dgm:t>
        <a:bodyPr/>
        <a:lstStyle/>
        <a:p>
          <a:endParaRPr lang="zh-CN" altLang="en-US"/>
        </a:p>
      </dgm:t>
    </dgm:pt>
    <dgm:pt modelId="{149527A5-F09F-4469-9318-36417029EADC}" type="sibTrans" cxnId="{05A3EF99-4B04-4477-9436-BDE3578E756F}">
      <dgm:prSet/>
      <dgm:spPr/>
      <dgm:t>
        <a:bodyPr/>
        <a:lstStyle/>
        <a:p>
          <a:endParaRPr lang="zh-CN" altLang="en-US"/>
        </a:p>
      </dgm:t>
    </dgm:pt>
    <dgm:pt modelId="{0FE0267B-6393-42CB-972C-53A2B6CDD0C7}" type="pres">
      <dgm:prSet presAssocID="{2009C2F2-B507-4970-9383-7057C131F8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82D35752-F51D-4A70-9DDE-92C627235961}" type="pres">
      <dgm:prSet presAssocID="{2009C2F2-B507-4970-9383-7057C131F84E}" presName="Name1" presStyleCnt="0"/>
      <dgm:spPr/>
    </dgm:pt>
    <dgm:pt modelId="{9614228D-D6DE-4EF5-AA60-A87A392DD75A}" type="pres">
      <dgm:prSet presAssocID="{2009C2F2-B507-4970-9383-7057C131F84E}" presName="cycle" presStyleCnt="0"/>
      <dgm:spPr/>
    </dgm:pt>
    <dgm:pt modelId="{CF66F111-4C93-45F6-AB22-87828705A16F}" type="pres">
      <dgm:prSet presAssocID="{2009C2F2-B507-4970-9383-7057C131F84E}" presName="srcNode" presStyleLbl="node1" presStyleIdx="0" presStyleCnt="4"/>
      <dgm:spPr/>
    </dgm:pt>
    <dgm:pt modelId="{2789BAC9-D66D-4CB4-A296-A50B719ED8EC}" type="pres">
      <dgm:prSet presAssocID="{2009C2F2-B507-4970-9383-7057C131F84E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C64F97E7-48BF-47FC-A608-409BA5E2ACBE}" type="pres">
      <dgm:prSet presAssocID="{2009C2F2-B507-4970-9383-7057C131F84E}" presName="extraNode" presStyleLbl="node1" presStyleIdx="0" presStyleCnt="4"/>
      <dgm:spPr/>
    </dgm:pt>
    <dgm:pt modelId="{9AFDB7DB-4D64-49FB-BAA4-2155C7713D42}" type="pres">
      <dgm:prSet presAssocID="{2009C2F2-B507-4970-9383-7057C131F84E}" presName="dstNode" presStyleLbl="node1" presStyleIdx="0" presStyleCnt="4"/>
      <dgm:spPr/>
    </dgm:pt>
    <dgm:pt modelId="{6555111B-E0F5-4E80-A1D2-E0845C356F69}" type="pres">
      <dgm:prSet presAssocID="{99684E23-0373-4703-AFFE-63985BD9F7E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AAD1FB-7A3C-4126-B980-3B4945EA5FE8}" type="pres">
      <dgm:prSet presAssocID="{99684E23-0373-4703-AFFE-63985BD9F7E1}" presName="accent_1" presStyleCnt="0"/>
      <dgm:spPr/>
    </dgm:pt>
    <dgm:pt modelId="{5C33CF9B-76B2-4201-90EB-6DAC944535E8}" type="pres">
      <dgm:prSet presAssocID="{99684E23-0373-4703-AFFE-63985BD9F7E1}" presName="accentRepeatNode" presStyleLbl="solidFgAcc1" presStyleIdx="0" presStyleCnt="4"/>
      <dgm:spPr>
        <a:solidFill>
          <a:srgbClr val="FFC000"/>
        </a:solidFill>
      </dgm:spPr>
    </dgm:pt>
    <dgm:pt modelId="{D28B92C7-FFB1-4D12-8B11-882D84309521}" type="pres">
      <dgm:prSet presAssocID="{EDAE74CB-180B-4CC7-BFBE-B2AB648BCF8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BA7AB2-7ADC-408A-ACC1-918CA1E81229}" type="pres">
      <dgm:prSet presAssocID="{EDAE74CB-180B-4CC7-BFBE-B2AB648BCF89}" presName="accent_2" presStyleCnt="0"/>
      <dgm:spPr/>
    </dgm:pt>
    <dgm:pt modelId="{AAC8E1E4-B883-4F6A-9C78-CF4714A446E6}" type="pres">
      <dgm:prSet presAssocID="{EDAE74CB-180B-4CC7-BFBE-B2AB648BCF89}" presName="accentRepeatNode" presStyleLbl="solidFgAcc1" presStyleIdx="1" presStyleCnt="4"/>
      <dgm:spPr>
        <a:solidFill>
          <a:srgbClr val="FFC000"/>
        </a:solidFill>
      </dgm:spPr>
    </dgm:pt>
    <dgm:pt modelId="{6B87D009-8F03-4B04-A7DB-F1086D95C413}" type="pres">
      <dgm:prSet presAssocID="{51A0BC69-CF6D-47DB-83EB-F9FC67E41A9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F902E8-4EB7-4DDA-A5A2-0A67480C4224}" type="pres">
      <dgm:prSet presAssocID="{51A0BC69-CF6D-47DB-83EB-F9FC67E41A98}" presName="accent_3" presStyleCnt="0"/>
      <dgm:spPr/>
    </dgm:pt>
    <dgm:pt modelId="{76F0B0E2-DCA5-432D-8E73-C198A1AEE0EC}" type="pres">
      <dgm:prSet presAssocID="{51A0BC69-CF6D-47DB-83EB-F9FC67E41A98}" presName="accentRepeatNode" presStyleLbl="solidFgAcc1" presStyleIdx="2" presStyleCnt="4"/>
      <dgm:spPr>
        <a:solidFill>
          <a:srgbClr val="FFC000"/>
        </a:solidFill>
      </dgm:spPr>
    </dgm:pt>
    <dgm:pt modelId="{01AC72A6-024C-46E2-A424-0DFEF7448F96}" type="pres">
      <dgm:prSet presAssocID="{F3E865D1-4208-4E1E-B647-469299B623E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0B8A11-75F0-48E1-A2C9-66FB221AD7EE}" type="pres">
      <dgm:prSet presAssocID="{F3E865D1-4208-4E1E-B647-469299B623E2}" presName="accent_4" presStyleCnt="0"/>
      <dgm:spPr/>
    </dgm:pt>
    <dgm:pt modelId="{731C581C-DB49-46E0-8426-69DBB6BDD66C}" type="pres">
      <dgm:prSet presAssocID="{F3E865D1-4208-4E1E-B647-469299B623E2}" presName="accentRepeatNode" presStyleLbl="solidFgAcc1" presStyleIdx="3" presStyleCnt="4"/>
      <dgm:spPr>
        <a:solidFill>
          <a:srgbClr val="FFC000"/>
        </a:solidFill>
      </dgm:spPr>
    </dgm:pt>
  </dgm:ptLst>
  <dgm:cxnLst>
    <dgm:cxn modelId="{AFC57531-9F2E-4C8A-AB84-48CABF3B88EA}" type="presOf" srcId="{EDAE74CB-180B-4CC7-BFBE-B2AB648BCF89}" destId="{D28B92C7-FFB1-4D12-8B11-882D84309521}" srcOrd="0" destOrd="0" presId="urn:microsoft.com/office/officeart/2008/layout/VerticalCurvedList"/>
    <dgm:cxn modelId="{ECFAB140-FF49-44C0-B86C-F56D295BD3C1}" srcId="{2009C2F2-B507-4970-9383-7057C131F84E}" destId="{EDAE74CB-180B-4CC7-BFBE-B2AB648BCF89}" srcOrd="1" destOrd="0" parTransId="{07914F4C-23B4-4FFA-9A79-B5CF496C0D3D}" sibTransId="{2A0FE00C-3112-4374-A6B9-7725C6EFAFE7}"/>
    <dgm:cxn modelId="{48947EC3-2A7A-4D51-AF03-C3CA8CD6EFB1}" type="presOf" srcId="{DABB00D2-A463-43E9-9AD0-5A289623EB88}" destId="{2789BAC9-D66D-4CB4-A296-A50B719ED8EC}" srcOrd="0" destOrd="0" presId="urn:microsoft.com/office/officeart/2008/layout/VerticalCurvedList"/>
    <dgm:cxn modelId="{796D9CBB-B60B-4CBD-8421-C46FCD00E273}" type="presOf" srcId="{F3E865D1-4208-4E1E-B647-469299B623E2}" destId="{01AC72A6-024C-46E2-A424-0DFEF7448F96}" srcOrd="0" destOrd="0" presId="urn:microsoft.com/office/officeart/2008/layout/VerticalCurvedList"/>
    <dgm:cxn modelId="{8BB71C46-5EB2-4800-93F3-0D60C6A54451}" srcId="{2009C2F2-B507-4970-9383-7057C131F84E}" destId="{99684E23-0373-4703-AFFE-63985BD9F7E1}" srcOrd="0" destOrd="0" parTransId="{D1815EB7-9903-4EED-AD57-FF5A00F2A789}" sibTransId="{DABB00D2-A463-43E9-9AD0-5A289623EB88}"/>
    <dgm:cxn modelId="{35F38EA5-1CA5-47B3-B840-5CF6E8C5C04F}" srcId="{2009C2F2-B507-4970-9383-7057C131F84E}" destId="{51A0BC69-CF6D-47DB-83EB-F9FC67E41A98}" srcOrd="2" destOrd="0" parTransId="{B9B813D8-3666-4A8E-A6B2-9E837AB4ADAC}" sibTransId="{FA4E9A1C-B180-491D-81CD-CB40DE8D17BD}"/>
    <dgm:cxn modelId="{128E37B6-C645-43F6-B8F0-21902608149F}" type="presOf" srcId="{51A0BC69-CF6D-47DB-83EB-F9FC67E41A98}" destId="{6B87D009-8F03-4B04-A7DB-F1086D95C413}" srcOrd="0" destOrd="0" presId="urn:microsoft.com/office/officeart/2008/layout/VerticalCurvedList"/>
    <dgm:cxn modelId="{05A3EF99-4B04-4477-9436-BDE3578E756F}" srcId="{2009C2F2-B507-4970-9383-7057C131F84E}" destId="{F3E865D1-4208-4E1E-B647-469299B623E2}" srcOrd="3" destOrd="0" parTransId="{91D5D6A7-5182-4D31-A9D1-F8AD1E328ECF}" sibTransId="{149527A5-F09F-4469-9318-36417029EADC}"/>
    <dgm:cxn modelId="{43694056-B55E-4C23-B956-1EBA024BFC9D}" type="presOf" srcId="{99684E23-0373-4703-AFFE-63985BD9F7E1}" destId="{6555111B-E0F5-4E80-A1D2-E0845C356F69}" srcOrd="0" destOrd="0" presId="urn:microsoft.com/office/officeart/2008/layout/VerticalCurvedList"/>
    <dgm:cxn modelId="{27304E3D-9ACE-4920-A71E-3DBC9BEAF824}" type="presOf" srcId="{2009C2F2-B507-4970-9383-7057C131F84E}" destId="{0FE0267B-6393-42CB-972C-53A2B6CDD0C7}" srcOrd="0" destOrd="0" presId="urn:microsoft.com/office/officeart/2008/layout/VerticalCurvedList"/>
    <dgm:cxn modelId="{4739EC03-F43F-4D55-B809-9CAE4D9DFEDD}" type="presParOf" srcId="{0FE0267B-6393-42CB-972C-53A2B6CDD0C7}" destId="{82D35752-F51D-4A70-9DDE-92C627235961}" srcOrd="0" destOrd="0" presId="urn:microsoft.com/office/officeart/2008/layout/VerticalCurvedList"/>
    <dgm:cxn modelId="{0846444B-67B9-41CA-8FB9-38A58220EC10}" type="presParOf" srcId="{82D35752-F51D-4A70-9DDE-92C627235961}" destId="{9614228D-D6DE-4EF5-AA60-A87A392DD75A}" srcOrd="0" destOrd="0" presId="urn:microsoft.com/office/officeart/2008/layout/VerticalCurvedList"/>
    <dgm:cxn modelId="{D768A761-87D6-4BAB-9B61-AA126039B168}" type="presParOf" srcId="{9614228D-D6DE-4EF5-AA60-A87A392DD75A}" destId="{CF66F111-4C93-45F6-AB22-87828705A16F}" srcOrd="0" destOrd="0" presId="urn:microsoft.com/office/officeart/2008/layout/VerticalCurvedList"/>
    <dgm:cxn modelId="{21AFAD12-E513-4787-AE42-730BD00B2A03}" type="presParOf" srcId="{9614228D-D6DE-4EF5-AA60-A87A392DD75A}" destId="{2789BAC9-D66D-4CB4-A296-A50B719ED8EC}" srcOrd="1" destOrd="0" presId="urn:microsoft.com/office/officeart/2008/layout/VerticalCurvedList"/>
    <dgm:cxn modelId="{4FEBD63F-8C85-47EE-8085-52CCA4EAC463}" type="presParOf" srcId="{9614228D-D6DE-4EF5-AA60-A87A392DD75A}" destId="{C64F97E7-48BF-47FC-A608-409BA5E2ACBE}" srcOrd="2" destOrd="0" presId="urn:microsoft.com/office/officeart/2008/layout/VerticalCurvedList"/>
    <dgm:cxn modelId="{941BAE21-4CB9-47B9-B9D0-64E7A31477F3}" type="presParOf" srcId="{9614228D-D6DE-4EF5-AA60-A87A392DD75A}" destId="{9AFDB7DB-4D64-49FB-BAA4-2155C7713D42}" srcOrd="3" destOrd="0" presId="urn:microsoft.com/office/officeart/2008/layout/VerticalCurvedList"/>
    <dgm:cxn modelId="{2322F68E-A55C-411A-BFD8-11BFF32E3C2B}" type="presParOf" srcId="{82D35752-F51D-4A70-9DDE-92C627235961}" destId="{6555111B-E0F5-4E80-A1D2-E0845C356F69}" srcOrd="1" destOrd="0" presId="urn:microsoft.com/office/officeart/2008/layout/VerticalCurvedList"/>
    <dgm:cxn modelId="{6C2C2C0C-A30A-4CB6-8CEF-BCDB0D910F9B}" type="presParOf" srcId="{82D35752-F51D-4A70-9DDE-92C627235961}" destId="{40AAD1FB-7A3C-4126-B980-3B4945EA5FE8}" srcOrd="2" destOrd="0" presId="urn:microsoft.com/office/officeart/2008/layout/VerticalCurvedList"/>
    <dgm:cxn modelId="{0C60A6D2-370C-48FD-86BA-2B36E3C8AD4A}" type="presParOf" srcId="{40AAD1FB-7A3C-4126-B980-3B4945EA5FE8}" destId="{5C33CF9B-76B2-4201-90EB-6DAC944535E8}" srcOrd="0" destOrd="0" presId="urn:microsoft.com/office/officeart/2008/layout/VerticalCurvedList"/>
    <dgm:cxn modelId="{A04E28E4-FA48-4E77-9837-846442B763FE}" type="presParOf" srcId="{82D35752-F51D-4A70-9DDE-92C627235961}" destId="{D28B92C7-FFB1-4D12-8B11-882D84309521}" srcOrd="3" destOrd="0" presId="urn:microsoft.com/office/officeart/2008/layout/VerticalCurvedList"/>
    <dgm:cxn modelId="{D99ADBA4-6818-4BFC-804B-CDE3F89EDD03}" type="presParOf" srcId="{82D35752-F51D-4A70-9DDE-92C627235961}" destId="{33BA7AB2-7ADC-408A-ACC1-918CA1E81229}" srcOrd="4" destOrd="0" presId="urn:microsoft.com/office/officeart/2008/layout/VerticalCurvedList"/>
    <dgm:cxn modelId="{E57FF731-B4C4-45F7-8905-3A60A779D227}" type="presParOf" srcId="{33BA7AB2-7ADC-408A-ACC1-918CA1E81229}" destId="{AAC8E1E4-B883-4F6A-9C78-CF4714A446E6}" srcOrd="0" destOrd="0" presId="urn:microsoft.com/office/officeart/2008/layout/VerticalCurvedList"/>
    <dgm:cxn modelId="{17D75A51-4F89-494B-9DD2-3FC16E992BCC}" type="presParOf" srcId="{82D35752-F51D-4A70-9DDE-92C627235961}" destId="{6B87D009-8F03-4B04-A7DB-F1086D95C413}" srcOrd="5" destOrd="0" presId="urn:microsoft.com/office/officeart/2008/layout/VerticalCurvedList"/>
    <dgm:cxn modelId="{6E8EC494-FE5D-4B8A-9148-08E0CBF5AE9F}" type="presParOf" srcId="{82D35752-F51D-4A70-9DDE-92C627235961}" destId="{C9F902E8-4EB7-4DDA-A5A2-0A67480C4224}" srcOrd="6" destOrd="0" presId="urn:microsoft.com/office/officeart/2008/layout/VerticalCurvedList"/>
    <dgm:cxn modelId="{AD76B594-2CB1-4D37-879B-58C24FD7D23D}" type="presParOf" srcId="{C9F902E8-4EB7-4DDA-A5A2-0A67480C4224}" destId="{76F0B0E2-DCA5-432D-8E73-C198A1AEE0EC}" srcOrd="0" destOrd="0" presId="urn:microsoft.com/office/officeart/2008/layout/VerticalCurvedList"/>
    <dgm:cxn modelId="{692ADD58-11B4-4E10-9A0B-6ED93CC5FC3F}" type="presParOf" srcId="{82D35752-F51D-4A70-9DDE-92C627235961}" destId="{01AC72A6-024C-46E2-A424-0DFEF7448F96}" srcOrd="7" destOrd="0" presId="urn:microsoft.com/office/officeart/2008/layout/VerticalCurvedList"/>
    <dgm:cxn modelId="{E6AF86E0-8EBC-4FAE-91B4-1D0B4FD8AE13}" type="presParOf" srcId="{82D35752-F51D-4A70-9DDE-92C627235961}" destId="{9C0B8A11-75F0-48E1-A2C9-66FB221AD7EE}" srcOrd="8" destOrd="0" presId="urn:microsoft.com/office/officeart/2008/layout/VerticalCurvedList"/>
    <dgm:cxn modelId="{E3748AB6-8126-4428-A62C-A7571CADD87D}" type="presParOf" srcId="{9C0B8A11-75F0-48E1-A2C9-66FB221AD7EE}" destId="{731C581C-DB49-46E0-8426-69DBB6BDD66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七、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九、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八、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十、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E4434870-A41A-43F5-A97A-A9B4E3895960}" type="presOf" srcId="{5ADFC3C8-1B83-4844-B93D-DB814290A4BD}" destId="{27AE0A37-DBF1-4230-B1AE-596E6983E593}" srcOrd="0" destOrd="0" presId="urn:microsoft.com/office/officeart/2005/8/layout/list1#1"/>
    <dgm:cxn modelId="{7A3D2843-4482-48A3-96EE-2419FF0B4488}" type="presOf" srcId="{02236960-1D7B-486A-BDBB-93EEF863374C}" destId="{0FCB71A9-D9F1-485C-AAC7-21954139CAE3}" srcOrd="0" destOrd="0" presId="urn:microsoft.com/office/officeart/2005/8/layout/list1#1"/>
    <dgm:cxn modelId="{0213CF30-1C32-4602-ACF8-E6ABBE82AC02}" type="presOf" srcId="{1C2BBE67-6FC8-43E8-B77F-BB24ED5ED129}" destId="{F5293A3B-5CCA-4BD1-9E11-354A878E42D5}" srcOrd="0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EA69F68C-C054-462D-92B6-9513F670A3DB}" type="presOf" srcId="{FFCB4E5F-F18C-4D0D-ABDF-EAB06DA533C1}" destId="{AE32F2F4-92B7-4DBF-8300-57637CF7C765}" srcOrd="0" destOrd="0" presId="urn:microsoft.com/office/officeart/2005/8/layout/list1#1"/>
    <dgm:cxn modelId="{631C56B6-6825-4605-8C19-50C2A4D04690}" type="presOf" srcId="{1C2BBE67-6FC8-43E8-B77F-BB24ED5ED129}" destId="{7FE73390-AC8E-4564-9577-745B7E5AB39B}" srcOrd="1" destOrd="0" presId="urn:microsoft.com/office/officeart/2005/8/layout/list1#1"/>
    <dgm:cxn modelId="{6BDFB36D-88C1-4BC2-B38D-3AE301FD14F5}" type="presOf" srcId="{21627EB4-4E33-4228-A1ED-72C829A6D2C0}" destId="{591352B7-3C1F-425F-935D-41769C20A981}" srcOrd="1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CB926575-F3CC-479E-8F2D-8F1B97C09126}" type="presOf" srcId="{41FF15DD-54DF-4060-B43A-41846C8BFC0D}" destId="{74E70E92-8BBD-435E-AF36-9052E507C469}" srcOrd="1" destOrd="0" presId="urn:microsoft.com/office/officeart/2005/8/layout/list1#1"/>
    <dgm:cxn modelId="{8D963C91-6236-478C-AE39-5CF7C4089E8A}" type="presOf" srcId="{41FF15DD-54DF-4060-B43A-41846C8BFC0D}" destId="{0C8C17D2-410E-4B67-9D77-CF65DFDC5E4A}" srcOrd="0" destOrd="0" presId="urn:microsoft.com/office/officeart/2005/8/layout/list1#1"/>
    <dgm:cxn modelId="{6124DBFD-03B7-42F0-A079-86BB9F9508C1}" type="presOf" srcId="{21627EB4-4E33-4228-A1ED-72C829A6D2C0}" destId="{67531C01-0C34-4279-B5F4-2B3F89E75D65}" srcOrd="0" destOrd="0" presId="urn:microsoft.com/office/officeart/2005/8/layout/list1#1"/>
    <dgm:cxn modelId="{CEA1ECD2-405D-4880-9330-6852D844EBCD}" type="presOf" srcId="{02236960-1D7B-486A-BDBB-93EEF863374C}" destId="{A0250404-F357-4DBF-8721-BA0B55938D81}" srcOrd="1" destOrd="0" presId="urn:microsoft.com/office/officeart/2005/8/layout/list1#1"/>
    <dgm:cxn modelId="{C94F4957-297B-401B-A94C-915D6B7A5458}" type="presOf" srcId="{FFCB4E5F-F18C-4D0D-ABDF-EAB06DA533C1}" destId="{FB278CD7-C13F-49A2-8046-94C9D30763BC}" srcOrd="1" destOrd="0" presId="urn:microsoft.com/office/officeart/2005/8/layout/list1#1"/>
    <dgm:cxn modelId="{967ADB14-3612-4AC8-9619-DE7E4CF0C9AE}" type="presParOf" srcId="{27AE0A37-DBF1-4230-B1AE-596E6983E593}" destId="{9E0F3611-C745-48FE-BAC5-9124776DD1F4}" srcOrd="0" destOrd="0" presId="urn:microsoft.com/office/officeart/2005/8/layout/list1#1"/>
    <dgm:cxn modelId="{CEDEFC64-BDF4-41E7-9B87-B3DE162508F6}" type="presParOf" srcId="{9E0F3611-C745-48FE-BAC5-9124776DD1F4}" destId="{AE32F2F4-92B7-4DBF-8300-57637CF7C765}" srcOrd="0" destOrd="0" presId="urn:microsoft.com/office/officeart/2005/8/layout/list1#1"/>
    <dgm:cxn modelId="{B0468EBC-F335-4126-9923-91CBE9D065F1}" type="presParOf" srcId="{9E0F3611-C745-48FE-BAC5-9124776DD1F4}" destId="{FB278CD7-C13F-49A2-8046-94C9D30763BC}" srcOrd="1" destOrd="0" presId="urn:microsoft.com/office/officeart/2005/8/layout/list1#1"/>
    <dgm:cxn modelId="{4C630133-63C7-4BD6-9D7D-789BE45A51C6}" type="presParOf" srcId="{27AE0A37-DBF1-4230-B1AE-596E6983E593}" destId="{A11F394A-6E63-4933-951F-84712D3DCDA9}" srcOrd="1" destOrd="0" presId="urn:microsoft.com/office/officeart/2005/8/layout/list1#1"/>
    <dgm:cxn modelId="{81740D47-ED07-4978-8678-42B2F3C7259A}" type="presParOf" srcId="{27AE0A37-DBF1-4230-B1AE-596E6983E593}" destId="{9A24C7E0-CAC7-4050-BAC0-87CF956D2EA3}" srcOrd="2" destOrd="0" presId="urn:microsoft.com/office/officeart/2005/8/layout/list1#1"/>
    <dgm:cxn modelId="{A4AF9E93-0841-414B-9690-63C08406CF22}" type="presParOf" srcId="{27AE0A37-DBF1-4230-B1AE-596E6983E593}" destId="{7B924B49-C63A-4CB2-811B-175261D9ED32}" srcOrd="3" destOrd="0" presId="urn:microsoft.com/office/officeart/2005/8/layout/list1#1"/>
    <dgm:cxn modelId="{842AB397-BE46-47D9-BA87-DBF13830DE9E}" type="presParOf" srcId="{27AE0A37-DBF1-4230-B1AE-596E6983E593}" destId="{96442704-3A13-423E-9D65-EC18475BB1F1}" srcOrd="4" destOrd="0" presId="urn:microsoft.com/office/officeart/2005/8/layout/list1#1"/>
    <dgm:cxn modelId="{0E184D57-3A59-4FA5-AECD-4AA436A5911A}" type="presParOf" srcId="{96442704-3A13-423E-9D65-EC18475BB1F1}" destId="{0FCB71A9-D9F1-485C-AAC7-21954139CAE3}" srcOrd="0" destOrd="0" presId="urn:microsoft.com/office/officeart/2005/8/layout/list1#1"/>
    <dgm:cxn modelId="{8C392B03-F6D3-4A28-9AA2-38C159E1BAA1}" type="presParOf" srcId="{96442704-3A13-423E-9D65-EC18475BB1F1}" destId="{A0250404-F357-4DBF-8721-BA0B55938D81}" srcOrd="1" destOrd="0" presId="urn:microsoft.com/office/officeart/2005/8/layout/list1#1"/>
    <dgm:cxn modelId="{C4A63C67-3CBA-48A5-8E84-6D068506A871}" type="presParOf" srcId="{27AE0A37-DBF1-4230-B1AE-596E6983E593}" destId="{BEABA070-71AD-4811-A063-D3F3D38C2F4D}" srcOrd="5" destOrd="0" presId="urn:microsoft.com/office/officeart/2005/8/layout/list1#1"/>
    <dgm:cxn modelId="{C0D69B51-3E07-4A97-9E55-B28EF3BF639F}" type="presParOf" srcId="{27AE0A37-DBF1-4230-B1AE-596E6983E593}" destId="{F946DE0A-45B0-4FCE-B021-C0C8FF4C251B}" srcOrd="6" destOrd="0" presId="urn:microsoft.com/office/officeart/2005/8/layout/list1#1"/>
    <dgm:cxn modelId="{09C38308-5ED2-4F10-B8D1-0A21F2B8AB7F}" type="presParOf" srcId="{27AE0A37-DBF1-4230-B1AE-596E6983E593}" destId="{1650F73D-9EC7-4AE3-BF1E-854ADF14240F}" srcOrd="7" destOrd="0" presId="urn:microsoft.com/office/officeart/2005/8/layout/list1#1"/>
    <dgm:cxn modelId="{6A93C906-0C9D-486F-A0B8-BB87F9B421F9}" type="presParOf" srcId="{27AE0A37-DBF1-4230-B1AE-596E6983E593}" destId="{3CC130E9-2C7B-4CE5-98DD-F1A397C84955}" srcOrd="8" destOrd="0" presId="urn:microsoft.com/office/officeart/2005/8/layout/list1#1"/>
    <dgm:cxn modelId="{5EA3F7A9-4699-456B-A581-6F59517C8E5D}" type="presParOf" srcId="{3CC130E9-2C7B-4CE5-98DD-F1A397C84955}" destId="{0C8C17D2-410E-4B67-9D77-CF65DFDC5E4A}" srcOrd="0" destOrd="0" presId="urn:microsoft.com/office/officeart/2005/8/layout/list1#1"/>
    <dgm:cxn modelId="{E5E7B089-5E61-4174-98E9-2641C06D4927}" type="presParOf" srcId="{3CC130E9-2C7B-4CE5-98DD-F1A397C84955}" destId="{74E70E92-8BBD-435E-AF36-9052E507C469}" srcOrd="1" destOrd="0" presId="urn:microsoft.com/office/officeart/2005/8/layout/list1#1"/>
    <dgm:cxn modelId="{A0C38B7D-6393-48E0-915E-118BC426FE73}" type="presParOf" srcId="{27AE0A37-DBF1-4230-B1AE-596E6983E593}" destId="{F54E61F8-9EFA-449D-B54D-D56F8D60376B}" srcOrd="9" destOrd="0" presId="urn:microsoft.com/office/officeart/2005/8/layout/list1#1"/>
    <dgm:cxn modelId="{E9237183-DA53-4852-94C3-6311F6F45E24}" type="presParOf" srcId="{27AE0A37-DBF1-4230-B1AE-596E6983E593}" destId="{9CA6D85E-FAA8-48EC-8205-66D34D5E3CCA}" srcOrd="10" destOrd="0" presId="urn:microsoft.com/office/officeart/2005/8/layout/list1#1"/>
    <dgm:cxn modelId="{B61D247F-1FA5-46E9-95AB-83F7D50B56C3}" type="presParOf" srcId="{27AE0A37-DBF1-4230-B1AE-596E6983E593}" destId="{B5B0458A-B66B-45DB-8CE4-2C3C780EAA1A}" srcOrd="11" destOrd="0" presId="urn:microsoft.com/office/officeart/2005/8/layout/list1#1"/>
    <dgm:cxn modelId="{AB0696D3-524C-49BD-A28F-DA07C2EB9A0A}" type="presParOf" srcId="{27AE0A37-DBF1-4230-B1AE-596E6983E593}" destId="{E12EDA6D-34AD-4EE0-A95C-90A0C0A7BD14}" srcOrd="12" destOrd="0" presId="urn:microsoft.com/office/officeart/2005/8/layout/list1#1"/>
    <dgm:cxn modelId="{47738DB3-5AD5-4032-A54C-203D1D668E45}" type="presParOf" srcId="{E12EDA6D-34AD-4EE0-A95C-90A0C0A7BD14}" destId="{F5293A3B-5CCA-4BD1-9E11-354A878E42D5}" srcOrd="0" destOrd="0" presId="urn:microsoft.com/office/officeart/2005/8/layout/list1#1"/>
    <dgm:cxn modelId="{8F17463E-F75E-41AB-A32E-71D486DD999F}" type="presParOf" srcId="{E12EDA6D-34AD-4EE0-A95C-90A0C0A7BD14}" destId="{7FE73390-AC8E-4564-9577-745B7E5AB39B}" srcOrd="1" destOrd="0" presId="urn:microsoft.com/office/officeart/2005/8/layout/list1#1"/>
    <dgm:cxn modelId="{8E966420-B0B9-4577-8691-7802CFFF9D95}" type="presParOf" srcId="{27AE0A37-DBF1-4230-B1AE-596E6983E593}" destId="{DF98A8AB-BB7F-4616-95D0-0A30CC2DFFA0}" srcOrd="13" destOrd="0" presId="urn:microsoft.com/office/officeart/2005/8/layout/list1#1"/>
    <dgm:cxn modelId="{F044AE5A-52E0-4971-8F3A-C51DF9B2F2F9}" type="presParOf" srcId="{27AE0A37-DBF1-4230-B1AE-596E6983E593}" destId="{D9BB8772-CE21-4F56-82BF-3F89660EF56F}" srcOrd="14" destOrd="0" presId="urn:microsoft.com/office/officeart/2005/8/layout/list1#1"/>
    <dgm:cxn modelId="{7E525DBD-630A-4507-AB59-3239ACB1A615}" type="presParOf" srcId="{27AE0A37-DBF1-4230-B1AE-596E6983E593}" destId="{F2363D2C-2C58-4D07-992E-FFB06FBCD5DB}" srcOrd="15" destOrd="0" presId="urn:microsoft.com/office/officeart/2005/8/layout/list1#1"/>
    <dgm:cxn modelId="{8F615D5A-546A-4B1B-A002-D067A9607052}" type="presParOf" srcId="{27AE0A37-DBF1-4230-B1AE-596E6983E593}" destId="{B3766F93-B7BD-4109-819F-CFC4C897105A}" srcOrd="16" destOrd="0" presId="urn:microsoft.com/office/officeart/2005/8/layout/list1#1"/>
    <dgm:cxn modelId="{07A96E8B-44C6-4F43-AFBC-A5D32F1256B9}" type="presParOf" srcId="{B3766F93-B7BD-4109-819F-CFC4C897105A}" destId="{67531C01-0C34-4279-B5F4-2B3F89E75D65}" srcOrd="0" destOrd="0" presId="urn:microsoft.com/office/officeart/2005/8/layout/list1#1"/>
    <dgm:cxn modelId="{5038300F-E14D-4890-901B-248BC89DF2B6}" type="presParOf" srcId="{B3766F93-B7BD-4109-819F-CFC4C897105A}" destId="{591352B7-3C1F-425F-935D-41769C20A981}" srcOrd="1" destOrd="0" presId="urn:microsoft.com/office/officeart/2005/8/layout/list1#1"/>
    <dgm:cxn modelId="{54DBBBAE-ABED-4C2A-B586-C103C4E133F8}" type="presParOf" srcId="{27AE0A37-DBF1-4230-B1AE-596E6983E593}" destId="{39CF3AF3-1701-403B-B400-2D20BE3FFD62}" srcOrd="17" destOrd="0" presId="urn:microsoft.com/office/officeart/2005/8/layout/list1#1"/>
    <dgm:cxn modelId="{524FEC17-A4DD-4359-9B20-9EE53883A942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一、</a:t>
          </a:r>
          <a:r>
            <a:rPr kumimoji="0"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四、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三、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③～天棚辐射系统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 custLinFactNeighborY="2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7AA872E-94CE-4357-8358-6B6410BFD0B9}" type="presOf" srcId="{21627EB4-4E33-4228-A1ED-72C829A6D2C0}" destId="{591352B7-3C1F-425F-935D-41769C20A981}" srcOrd="1" destOrd="0" presId="urn:microsoft.com/office/officeart/2005/8/layout/list1#1"/>
    <dgm:cxn modelId="{19CD537B-7CDC-462D-B02B-85715209F77C}" type="presOf" srcId="{FFCB4E5F-F18C-4D0D-ABDF-EAB06DA533C1}" destId="{AE32F2F4-92B7-4DBF-8300-57637CF7C765}" srcOrd="0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24EF20EC-B8B2-4180-A16F-CDE90EE19251}" type="presOf" srcId="{02236960-1D7B-486A-BDBB-93EEF863374C}" destId="{0FCB71A9-D9F1-485C-AAC7-21954139CAE3}" srcOrd="0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25A2190A-1D0A-4090-89B2-BAAB51A01B38}" type="presOf" srcId="{02236960-1D7B-486A-BDBB-93EEF863374C}" destId="{A0250404-F357-4DBF-8721-BA0B55938D81}" srcOrd="1" destOrd="0" presId="urn:microsoft.com/office/officeart/2005/8/layout/list1#1"/>
    <dgm:cxn modelId="{AE97DA80-6408-47E7-BF44-C5826EDE1D40}" type="presOf" srcId="{21627EB4-4E33-4228-A1ED-72C829A6D2C0}" destId="{67531C01-0C34-4279-B5F4-2B3F89E75D65}" srcOrd="0" destOrd="0" presId="urn:microsoft.com/office/officeart/2005/8/layout/list1#1"/>
    <dgm:cxn modelId="{224D66FF-D7E5-4EAA-B5C7-4D6B1316417A}" type="presOf" srcId="{1C2BBE67-6FC8-43E8-B77F-BB24ED5ED129}" destId="{F5293A3B-5CCA-4BD1-9E11-354A878E42D5}" srcOrd="0" destOrd="0" presId="urn:microsoft.com/office/officeart/2005/8/layout/list1#1"/>
    <dgm:cxn modelId="{AC2298F7-5FF1-436A-A3FA-3429D99A9C43}" type="presOf" srcId="{1C2BBE67-6FC8-43E8-B77F-BB24ED5ED129}" destId="{7FE73390-AC8E-4564-9577-745B7E5AB39B}" srcOrd="1" destOrd="0" presId="urn:microsoft.com/office/officeart/2005/8/layout/list1#1"/>
    <dgm:cxn modelId="{1C6C2576-E003-48D2-9DDF-3036040A4D4C}" type="presOf" srcId="{5ADFC3C8-1B83-4844-B93D-DB814290A4BD}" destId="{27AE0A37-DBF1-4230-B1AE-596E6983E593}" srcOrd="0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D15DF691-0B70-4658-8D41-75AB010CF460}" type="presOf" srcId="{41FF15DD-54DF-4060-B43A-41846C8BFC0D}" destId="{74E70E92-8BBD-435E-AF36-9052E507C469}" srcOrd="1" destOrd="0" presId="urn:microsoft.com/office/officeart/2005/8/layout/list1#1"/>
    <dgm:cxn modelId="{2AFCE73E-278A-4151-B3C2-E0BEE461DBFD}" type="presOf" srcId="{FFCB4E5F-F18C-4D0D-ABDF-EAB06DA533C1}" destId="{FB278CD7-C13F-49A2-8046-94C9D30763BC}" srcOrd="1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E17F96CF-6D91-428A-98AB-2BF6BC0E99F4}" type="presOf" srcId="{41FF15DD-54DF-4060-B43A-41846C8BFC0D}" destId="{0C8C17D2-410E-4B67-9D77-CF65DFDC5E4A}" srcOrd="0" destOrd="0" presId="urn:microsoft.com/office/officeart/2005/8/layout/list1#1"/>
    <dgm:cxn modelId="{95F62545-7C14-4030-92FC-5251175BA346}" type="presParOf" srcId="{27AE0A37-DBF1-4230-B1AE-596E6983E593}" destId="{9E0F3611-C745-48FE-BAC5-9124776DD1F4}" srcOrd="0" destOrd="0" presId="urn:microsoft.com/office/officeart/2005/8/layout/list1#1"/>
    <dgm:cxn modelId="{78DDCD3D-EEE8-4CE8-B41B-026231B2FFD0}" type="presParOf" srcId="{9E0F3611-C745-48FE-BAC5-9124776DD1F4}" destId="{AE32F2F4-92B7-4DBF-8300-57637CF7C765}" srcOrd="0" destOrd="0" presId="urn:microsoft.com/office/officeart/2005/8/layout/list1#1"/>
    <dgm:cxn modelId="{B42A23F6-1220-4955-B700-6F118F9FD87C}" type="presParOf" srcId="{9E0F3611-C745-48FE-BAC5-9124776DD1F4}" destId="{FB278CD7-C13F-49A2-8046-94C9D30763BC}" srcOrd="1" destOrd="0" presId="urn:microsoft.com/office/officeart/2005/8/layout/list1#1"/>
    <dgm:cxn modelId="{5790B007-721B-43A5-B44E-FB7041359E39}" type="presParOf" srcId="{27AE0A37-DBF1-4230-B1AE-596E6983E593}" destId="{A11F394A-6E63-4933-951F-84712D3DCDA9}" srcOrd="1" destOrd="0" presId="urn:microsoft.com/office/officeart/2005/8/layout/list1#1"/>
    <dgm:cxn modelId="{484C7982-6B2D-42BE-8E84-346CC6052F26}" type="presParOf" srcId="{27AE0A37-DBF1-4230-B1AE-596E6983E593}" destId="{9A24C7E0-CAC7-4050-BAC0-87CF956D2EA3}" srcOrd="2" destOrd="0" presId="urn:microsoft.com/office/officeart/2005/8/layout/list1#1"/>
    <dgm:cxn modelId="{62608465-43DB-4CFC-87DD-AA2091C598EA}" type="presParOf" srcId="{27AE0A37-DBF1-4230-B1AE-596E6983E593}" destId="{7B924B49-C63A-4CB2-811B-175261D9ED32}" srcOrd="3" destOrd="0" presId="urn:microsoft.com/office/officeart/2005/8/layout/list1#1"/>
    <dgm:cxn modelId="{70E6A4AD-1692-4748-A9CE-0F90C99F583C}" type="presParOf" srcId="{27AE0A37-DBF1-4230-B1AE-596E6983E593}" destId="{96442704-3A13-423E-9D65-EC18475BB1F1}" srcOrd="4" destOrd="0" presId="urn:microsoft.com/office/officeart/2005/8/layout/list1#1"/>
    <dgm:cxn modelId="{41CA83B5-B182-4CD8-9C76-FCBC22344283}" type="presParOf" srcId="{96442704-3A13-423E-9D65-EC18475BB1F1}" destId="{0FCB71A9-D9F1-485C-AAC7-21954139CAE3}" srcOrd="0" destOrd="0" presId="urn:microsoft.com/office/officeart/2005/8/layout/list1#1"/>
    <dgm:cxn modelId="{8F1A3AAA-02A2-42D8-9834-73758FEC3C74}" type="presParOf" srcId="{96442704-3A13-423E-9D65-EC18475BB1F1}" destId="{A0250404-F357-4DBF-8721-BA0B55938D81}" srcOrd="1" destOrd="0" presId="urn:microsoft.com/office/officeart/2005/8/layout/list1#1"/>
    <dgm:cxn modelId="{A99D6909-AA67-4B1A-A9E1-7220DADE63E0}" type="presParOf" srcId="{27AE0A37-DBF1-4230-B1AE-596E6983E593}" destId="{BEABA070-71AD-4811-A063-D3F3D38C2F4D}" srcOrd="5" destOrd="0" presId="urn:microsoft.com/office/officeart/2005/8/layout/list1#1"/>
    <dgm:cxn modelId="{EDBDED5E-B8A2-4034-A20D-DFC82AFD9003}" type="presParOf" srcId="{27AE0A37-DBF1-4230-B1AE-596E6983E593}" destId="{F946DE0A-45B0-4FCE-B021-C0C8FF4C251B}" srcOrd="6" destOrd="0" presId="urn:microsoft.com/office/officeart/2005/8/layout/list1#1"/>
    <dgm:cxn modelId="{7A5E56AF-3DEE-42FE-88D7-E20D67198F23}" type="presParOf" srcId="{27AE0A37-DBF1-4230-B1AE-596E6983E593}" destId="{1650F73D-9EC7-4AE3-BF1E-854ADF14240F}" srcOrd="7" destOrd="0" presId="urn:microsoft.com/office/officeart/2005/8/layout/list1#1"/>
    <dgm:cxn modelId="{13A0EF85-AC10-4A23-90ED-65440B3BA83F}" type="presParOf" srcId="{27AE0A37-DBF1-4230-B1AE-596E6983E593}" destId="{3CC130E9-2C7B-4CE5-98DD-F1A397C84955}" srcOrd="8" destOrd="0" presId="urn:microsoft.com/office/officeart/2005/8/layout/list1#1"/>
    <dgm:cxn modelId="{4F2A59BB-35E9-46A1-BF93-FEC40BCD9EF1}" type="presParOf" srcId="{3CC130E9-2C7B-4CE5-98DD-F1A397C84955}" destId="{0C8C17D2-410E-4B67-9D77-CF65DFDC5E4A}" srcOrd="0" destOrd="0" presId="urn:microsoft.com/office/officeart/2005/8/layout/list1#1"/>
    <dgm:cxn modelId="{BFAE30D2-27F3-4CF0-8B62-91468951D796}" type="presParOf" srcId="{3CC130E9-2C7B-4CE5-98DD-F1A397C84955}" destId="{74E70E92-8BBD-435E-AF36-9052E507C469}" srcOrd="1" destOrd="0" presId="urn:microsoft.com/office/officeart/2005/8/layout/list1#1"/>
    <dgm:cxn modelId="{887563C2-74B5-4D00-8D86-94123D5D24C0}" type="presParOf" srcId="{27AE0A37-DBF1-4230-B1AE-596E6983E593}" destId="{F54E61F8-9EFA-449D-B54D-D56F8D60376B}" srcOrd="9" destOrd="0" presId="urn:microsoft.com/office/officeart/2005/8/layout/list1#1"/>
    <dgm:cxn modelId="{CBC8633B-843C-4FA4-B914-B85091D83C77}" type="presParOf" srcId="{27AE0A37-DBF1-4230-B1AE-596E6983E593}" destId="{9CA6D85E-FAA8-48EC-8205-66D34D5E3CCA}" srcOrd="10" destOrd="0" presId="urn:microsoft.com/office/officeart/2005/8/layout/list1#1"/>
    <dgm:cxn modelId="{5AA3AF1B-8451-44C4-AD95-35B8519DDAFB}" type="presParOf" srcId="{27AE0A37-DBF1-4230-B1AE-596E6983E593}" destId="{B5B0458A-B66B-45DB-8CE4-2C3C780EAA1A}" srcOrd="11" destOrd="0" presId="urn:microsoft.com/office/officeart/2005/8/layout/list1#1"/>
    <dgm:cxn modelId="{35F5CC4B-5746-4FCE-A601-D3E38579A26A}" type="presParOf" srcId="{27AE0A37-DBF1-4230-B1AE-596E6983E593}" destId="{E12EDA6D-34AD-4EE0-A95C-90A0C0A7BD14}" srcOrd="12" destOrd="0" presId="urn:microsoft.com/office/officeart/2005/8/layout/list1#1"/>
    <dgm:cxn modelId="{7D6019B8-3C86-4C44-95C3-A2F1BCB52424}" type="presParOf" srcId="{E12EDA6D-34AD-4EE0-A95C-90A0C0A7BD14}" destId="{F5293A3B-5CCA-4BD1-9E11-354A878E42D5}" srcOrd="0" destOrd="0" presId="urn:microsoft.com/office/officeart/2005/8/layout/list1#1"/>
    <dgm:cxn modelId="{D442BDBB-8E31-4408-A690-561B11D10D8C}" type="presParOf" srcId="{E12EDA6D-34AD-4EE0-A95C-90A0C0A7BD14}" destId="{7FE73390-AC8E-4564-9577-745B7E5AB39B}" srcOrd="1" destOrd="0" presId="urn:microsoft.com/office/officeart/2005/8/layout/list1#1"/>
    <dgm:cxn modelId="{078FEEB1-F4B0-476D-B916-B4C97D4AC4E1}" type="presParOf" srcId="{27AE0A37-DBF1-4230-B1AE-596E6983E593}" destId="{DF98A8AB-BB7F-4616-95D0-0A30CC2DFFA0}" srcOrd="13" destOrd="0" presId="urn:microsoft.com/office/officeart/2005/8/layout/list1#1"/>
    <dgm:cxn modelId="{734BA920-A5B9-4B18-AE6E-B08A07990260}" type="presParOf" srcId="{27AE0A37-DBF1-4230-B1AE-596E6983E593}" destId="{D9BB8772-CE21-4F56-82BF-3F89660EF56F}" srcOrd="14" destOrd="0" presId="urn:microsoft.com/office/officeart/2005/8/layout/list1#1"/>
    <dgm:cxn modelId="{3FB2E03A-E03F-456A-91DF-F0644CB515B2}" type="presParOf" srcId="{27AE0A37-DBF1-4230-B1AE-596E6983E593}" destId="{F2363D2C-2C58-4D07-992E-FFB06FBCD5DB}" srcOrd="15" destOrd="0" presId="urn:microsoft.com/office/officeart/2005/8/layout/list1#1"/>
    <dgm:cxn modelId="{F9C6B66D-5577-47EE-AC4B-57EF57A8A80D}" type="presParOf" srcId="{27AE0A37-DBF1-4230-B1AE-596E6983E593}" destId="{B3766F93-B7BD-4109-819F-CFC4C897105A}" srcOrd="16" destOrd="0" presId="urn:microsoft.com/office/officeart/2005/8/layout/list1#1"/>
    <dgm:cxn modelId="{BBA44394-BBB7-4813-8DC0-FAC65749D41B}" type="presParOf" srcId="{B3766F93-B7BD-4109-819F-CFC4C897105A}" destId="{67531C01-0C34-4279-B5F4-2B3F89E75D65}" srcOrd="0" destOrd="0" presId="urn:microsoft.com/office/officeart/2005/8/layout/list1#1"/>
    <dgm:cxn modelId="{91A92E61-1D5D-465D-90D5-A6731CC5C67E}" type="presParOf" srcId="{B3766F93-B7BD-4109-819F-CFC4C897105A}" destId="{591352B7-3C1F-425F-935D-41769C20A981}" srcOrd="1" destOrd="0" presId="urn:microsoft.com/office/officeart/2005/8/layout/list1#1"/>
    <dgm:cxn modelId="{4D9A6F45-64B6-4572-A0CC-A62C4B3C6341}" type="presParOf" srcId="{27AE0A37-DBF1-4230-B1AE-596E6983E593}" destId="{39CF3AF3-1701-403B-B400-2D20BE3FFD62}" srcOrd="17" destOrd="0" presId="urn:microsoft.com/office/officeart/2005/8/layout/list1#1"/>
    <dgm:cxn modelId="{CCC032B4-282B-4696-93E8-A2E8EAF2FE83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二、</a:t>
          </a:r>
          <a:r>
            <a:rPr kumimoji="0"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四、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三、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③～天棚辐射系统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D79A778-C54A-4318-92F6-85D180D42746}" type="presOf" srcId="{1C2BBE67-6FC8-43E8-B77F-BB24ED5ED129}" destId="{F5293A3B-5CCA-4BD1-9E11-354A878E42D5}" srcOrd="0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B4C8B980-33CC-4593-8348-038FC1BF19C6}" type="presOf" srcId="{41FF15DD-54DF-4060-B43A-41846C8BFC0D}" destId="{74E70E92-8BBD-435E-AF36-9052E507C469}" srcOrd="1" destOrd="0" presId="urn:microsoft.com/office/officeart/2005/8/layout/list1#1"/>
    <dgm:cxn modelId="{311D3EFE-995E-46F5-A254-6441EE5E36B7}" type="presOf" srcId="{02236960-1D7B-486A-BDBB-93EEF863374C}" destId="{A0250404-F357-4DBF-8721-BA0B55938D81}" srcOrd="1" destOrd="0" presId="urn:microsoft.com/office/officeart/2005/8/layout/list1#1"/>
    <dgm:cxn modelId="{5580F511-9E46-45DB-B3DE-1E8E95227081}" type="presOf" srcId="{21627EB4-4E33-4228-A1ED-72C829A6D2C0}" destId="{591352B7-3C1F-425F-935D-41769C20A981}" srcOrd="1" destOrd="0" presId="urn:microsoft.com/office/officeart/2005/8/layout/list1#1"/>
    <dgm:cxn modelId="{7FBB68C9-A2E2-4D25-989C-6FF7D682676E}" type="presOf" srcId="{FFCB4E5F-F18C-4D0D-ABDF-EAB06DA533C1}" destId="{AE32F2F4-92B7-4DBF-8300-57637CF7C765}" srcOrd="0" destOrd="0" presId="urn:microsoft.com/office/officeart/2005/8/layout/list1#1"/>
    <dgm:cxn modelId="{3CA6EA35-B9E8-4AD4-B562-D1CD0021550C}" type="presOf" srcId="{FFCB4E5F-F18C-4D0D-ABDF-EAB06DA533C1}" destId="{FB278CD7-C13F-49A2-8046-94C9D30763BC}" srcOrd="1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DF16DD7C-285D-42D3-ACF3-073FB9C572EC}" type="presOf" srcId="{21627EB4-4E33-4228-A1ED-72C829A6D2C0}" destId="{67531C01-0C34-4279-B5F4-2B3F89E75D65}" srcOrd="0" destOrd="0" presId="urn:microsoft.com/office/officeart/2005/8/layout/list1#1"/>
    <dgm:cxn modelId="{7D745677-EC8D-4C07-BBD4-9CF50B81CF96}" type="presOf" srcId="{41FF15DD-54DF-4060-B43A-41846C8BFC0D}" destId="{0C8C17D2-410E-4B67-9D77-CF65DFDC5E4A}" srcOrd="0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79C746A3-822A-4C74-A220-8C5F89A3699F}" type="presOf" srcId="{1C2BBE67-6FC8-43E8-B77F-BB24ED5ED129}" destId="{7FE73390-AC8E-4564-9577-745B7E5AB39B}" srcOrd="1" destOrd="0" presId="urn:microsoft.com/office/officeart/2005/8/layout/list1#1"/>
    <dgm:cxn modelId="{672E867A-89B0-486A-99A8-9FAF050C7BAF}" type="presOf" srcId="{5ADFC3C8-1B83-4844-B93D-DB814290A4BD}" destId="{27AE0A37-DBF1-4230-B1AE-596E6983E593}" srcOrd="0" destOrd="0" presId="urn:microsoft.com/office/officeart/2005/8/layout/list1#1"/>
    <dgm:cxn modelId="{69848D10-7B4F-439E-BA91-F929CC3705FD}" type="presOf" srcId="{02236960-1D7B-486A-BDBB-93EEF863374C}" destId="{0FCB71A9-D9F1-485C-AAC7-21954139CAE3}" srcOrd="0" destOrd="0" presId="urn:microsoft.com/office/officeart/2005/8/layout/list1#1"/>
    <dgm:cxn modelId="{84D53624-950C-4775-8B51-07C279073114}" type="presParOf" srcId="{27AE0A37-DBF1-4230-B1AE-596E6983E593}" destId="{9E0F3611-C745-48FE-BAC5-9124776DD1F4}" srcOrd="0" destOrd="0" presId="urn:microsoft.com/office/officeart/2005/8/layout/list1#1"/>
    <dgm:cxn modelId="{B2247B9D-B0AB-4955-888A-624853E685D5}" type="presParOf" srcId="{9E0F3611-C745-48FE-BAC5-9124776DD1F4}" destId="{AE32F2F4-92B7-4DBF-8300-57637CF7C765}" srcOrd="0" destOrd="0" presId="urn:microsoft.com/office/officeart/2005/8/layout/list1#1"/>
    <dgm:cxn modelId="{EAB3AB7E-17BA-4AA5-B102-508D3A988316}" type="presParOf" srcId="{9E0F3611-C745-48FE-BAC5-9124776DD1F4}" destId="{FB278CD7-C13F-49A2-8046-94C9D30763BC}" srcOrd="1" destOrd="0" presId="urn:microsoft.com/office/officeart/2005/8/layout/list1#1"/>
    <dgm:cxn modelId="{CF49FDDE-F8E0-4D38-9E3A-640B9763CA84}" type="presParOf" srcId="{27AE0A37-DBF1-4230-B1AE-596E6983E593}" destId="{A11F394A-6E63-4933-951F-84712D3DCDA9}" srcOrd="1" destOrd="0" presId="urn:microsoft.com/office/officeart/2005/8/layout/list1#1"/>
    <dgm:cxn modelId="{21E3C810-8F0E-47B8-85A8-10210A2C6718}" type="presParOf" srcId="{27AE0A37-DBF1-4230-B1AE-596E6983E593}" destId="{9A24C7E0-CAC7-4050-BAC0-87CF956D2EA3}" srcOrd="2" destOrd="0" presId="urn:microsoft.com/office/officeart/2005/8/layout/list1#1"/>
    <dgm:cxn modelId="{BAD155B0-A7CA-4F47-9DAD-89652AE22F76}" type="presParOf" srcId="{27AE0A37-DBF1-4230-B1AE-596E6983E593}" destId="{7B924B49-C63A-4CB2-811B-175261D9ED32}" srcOrd="3" destOrd="0" presId="urn:microsoft.com/office/officeart/2005/8/layout/list1#1"/>
    <dgm:cxn modelId="{636F512B-E061-4C1A-AEA1-7E4B304A8860}" type="presParOf" srcId="{27AE0A37-DBF1-4230-B1AE-596E6983E593}" destId="{96442704-3A13-423E-9D65-EC18475BB1F1}" srcOrd="4" destOrd="0" presId="urn:microsoft.com/office/officeart/2005/8/layout/list1#1"/>
    <dgm:cxn modelId="{BDB04D63-F60E-4C8C-AD75-AC819655B4DD}" type="presParOf" srcId="{96442704-3A13-423E-9D65-EC18475BB1F1}" destId="{0FCB71A9-D9F1-485C-AAC7-21954139CAE3}" srcOrd="0" destOrd="0" presId="urn:microsoft.com/office/officeart/2005/8/layout/list1#1"/>
    <dgm:cxn modelId="{70EF090C-1411-4392-B40C-3BCC51184268}" type="presParOf" srcId="{96442704-3A13-423E-9D65-EC18475BB1F1}" destId="{A0250404-F357-4DBF-8721-BA0B55938D81}" srcOrd="1" destOrd="0" presId="urn:microsoft.com/office/officeart/2005/8/layout/list1#1"/>
    <dgm:cxn modelId="{95F4565B-EBAA-452E-8396-351E9FCB6028}" type="presParOf" srcId="{27AE0A37-DBF1-4230-B1AE-596E6983E593}" destId="{BEABA070-71AD-4811-A063-D3F3D38C2F4D}" srcOrd="5" destOrd="0" presId="urn:microsoft.com/office/officeart/2005/8/layout/list1#1"/>
    <dgm:cxn modelId="{8047B4CC-1D98-44BD-B7A4-AF3008E7F8D7}" type="presParOf" srcId="{27AE0A37-DBF1-4230-B1AE-596E6983E593}" destId="{F946DE0A-45B0-4FCE-B021-C0C8FF4C251B}" srcOrd="6" destOrd="0" presId="urn:microsoft.com/office/officeart/2005/8/layout/list1#1"/>
    <dgm:cxn modelId="{4D5D784A-E1EE-4DD2-90A3-BCEEF6DC2036}" type="presParOf" srcId="{27AE0A37-DBF1-4230-B1AE-596E6983E593}" destId="{1650F73D-9EC7-4AE3-BF1E-854ADF14240F}" srcOrd="7" destOrd="0" presId="urn:microsoft.com/office/officeart/2005/8/layout/list1#1"/>
    <dgm:cxn modelId="{9358BA99-5266-44C8-92EB-9BB488EF4EE4}" type="presParOf" srcId="{27AE0A37-DBF1-4230-B1AE-596E6983E593}" destId="{3CC130E9-2C7B-4CE5-98DD-F1A397C84955}" srcOrd="8" destOrd="0" presId="urn:microsoft.com/office/officeart/2005/8/layout/list1#1"/>
    <dgm:cxn modelId="{F458D21A-E7C6-4114-A696-10F027A30485}" type="presParOf" srcId="{3CC130E9-2C7B-4CE5-98DD-F1A397C84955}" destId="{0C8C17D2-410E-4B67-9D77-CF65DFDC5E4A}" srcOrd="0" destOrd="0" presId="urn:microsoft.com/office/officeart/2005/8/layout/list1#1"/>
    <dgm:cxn modelId="{2DC4294C-5F25-4309-9C00-26CFA60698CC}" type="presParOf" srcId="{3CC130E9-2C7B-4CE5-98DD-F1A397C84955}" destId="{74E70E92-8BBD-435E-AF36-9052E507C469}" srcOrd="1" destOrd="0" presId="urn:microsoft.com/office/officeart/2005/8/layout/list1#1"/>
    <dgm:cxn modelId="{EF877DA4-8DD0-4034-A10B-6E230B708EE5}" type="presParOf" srcId="{27AE0A37-DBF1-4230-B1AE-596E6983E593}" destId="{F54E61F8-9EFA-449D-B54D-D56F8D60376B}" srcOrd="9" destOrd="0" presId="urn:microsoft.com/office/officeart/2005/8/layout/list1#1"/>
    <dgm:cxn modelId="{50429323-F6FD-4499-9B81-21BC90055221}" type="presParOf" srcId="{27AE0A37-DBF1-4230-B1AE-596E6983E593}" destId="{9CA6D85E-FAA8-48EC-8205-66D34D5E3CCA}" srcOrd="10" destOrd="0" presId="urn:microsoft.com/office/officeart/2005/8/layout/list1#1"/>
    <dgm:cxn modelId="{894C3A16-3485-4FCF-BE3F-440CD525520D}" type="presParOf" srcId="{27AE0A37-DBF1-4230-B1AE-596E6983E593}" destId="{B5B0458A-B66B-45DB-8CE4-2C3C780EAA1A}" srcOrd="11" destOrd="0" presId="urn:microsoft.com/office/officeart/2005/8/layout/list1#1"/>
    <dgm:cxn modelId="{25701DE2-DB1D-4C45-A3AF-8A1D5A13804E}" type="presParOf" srcId="{27AE0A37-DBF1-4230-B1AE-596E6983E593}" destId="{E12EDA6D-34AD-4EE0-A95C-90A0C0A7BD14}" srcOrd="12" destOrd="0" presId="urn:microsoft.com/office/officeart/2005/8/layout/list1#1"/>
    <dgm:cxn modelId="{140C5C7D-3C95-412F-9BB9-6FFF541DB707}" type="presParOf" srcId="{E12EDA6D-34AD-4EE0-A95C-90A0C0A7BD14}" destId="{F5293A3B-5CCA-4BD1-9E11-354A878E42D5}" srcOrd="0" destOrd="0" presId="urn:microsoft.com/office/officeart/2005/8/layout/list1#1"/>
    <dgm:cxn modelId="{513E79BF-5332-42D0-8D2A-CA5255ED57E2}" type="presParOf" srcId="{E12EDA6D-34AD-4EE0-A95C-90A0C0A7BD14}" destId="{7FE73390-AC8E-4564-9577-745B7E5AB39B}" srcOrd="1" destOrd="0" presId="urn:microsoft.com/office/officeart/2005/8/layout/list1#1"/>
    <dgm:cxn modelId="{1F4C8FD4-8BE7-4238-877C-69C9C7B31BD7}" type="presParOf" srcId="{27AE0A37-DBF1-4230-B1AE-596E6983E593}" destId="{DF98A8AB-BB7F-4616-95D0-0A30CC2DFFA0}" srcOrd="13" destOrd="0" presId="urn:microsoft.com/office/officeart/2005/8/layout/list1#1"/>
    <dgm:cxn modelId="{1E909C3E-6F61-4056-ADA2-A8D9EB3EC488}" type="presParOf" srcId="{27AE0A37-DBF1-4230-B1AE-596E6983E593}" destId="{D9BB8772-CE21-4F56-82BF-3F89660EF56F}" srcOrd="14" destOrd="0" presId="urn:microsoft.com/office/officeart/2005/8/layout/list1#1"/>
    <dgm:cxn modelId="{6179B656-3781-4495-A4F0-FA3534A3B7B3}" type="presParOf" srcId="{27AE0A37-DBF1-4230-B1AE-596E6983E593}" destId="{F2363D2C-2C58-4D07-992E-FFB06FBCD5DB}" srcOrd="15" destOrd="0" presId="urn:microsoft.com/office/officeart/2005/8/layout/list1#1"/>
    <dgm:cxn modelId="{A3A97113-5C49-463F-BE10-A7A4A5BA28E3}" type="presParOf" srcId="{27AE0A37-DBF1-4230-B1AE-596E6983E593}" destId="{B3766F93-B7BD-4109-819F-CFC4C897105A}" srcOrd="16" destOrd="0" presId="urn:microsoft.com/office/officeart/2005/8/layout/list1#1"/>
    <dgm:cxn modelId="{418E9DCC-06A5-4ABA-9C02-BDE72EC4F8D1}" type="presParOf" srcId="{B3766F93-B7BD-4109-819F-CFC4C897105A}" destId="{67531C01-0C34-4279-B5F4-2B3F89E75D65}" srcOrd="0" destOrd="0" presId="urn:microsoft.com/office/officeart/2005/8/layout/list1#1"/>
    <dgm:cxn modelId="{401D020E-FB09-4BA9-BE10-1DD2206A193C}" type="presParOf" srcId="{B3766F93-B7BD-4109-819F-CFC4C897105A}" destId="{591352B7-3C1F-425F-935D-41769C20A981}" srcOrd="1" destOrd="0" presId="urn:microsoft.com/office/officeart/2005/8/layout/list1#1"/>
    <dgm:cxn modelId="{8AF1ABEC-F415-4ED1-B65A-B4EF7A4C3F05}" type="presParOf" srcId="{27AE0A37-DBF1-4230-B1AE-596E6983E593}" destId="{39CF3AF3-1701-403B-B400-2D20BE3FFD62}" srcOrd="17" destOrd="0" presId="urn:microsoft.com/office/officeart/2005/8/layout/list1#1"/>
    <dgm:cxn modelId="{51EC7CF4-736C-4920-87D1-9158A1A4D3F9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四、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三、</a:t>
          </a:r>
          <a:r>
            <a:rPr kumimoji="0"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③～天棚辐射系统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 custLinFactNeighborX="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B2AB4298-5949-476F-8136-76343330411E}" type="presOf" srcId="{5ADFC3C8-1B83-4844-B93D-DB814290A4BD}" destId="{27AE0A37-DBF1-4230-B1AE-596E6983E593}" srcOrd="0" destOrd="0" presId="urn:microsoft.com/office/officeart/2005/8/layout/list1#1"/>
    <dgm:cxn modelId="{0DFF7971-D6C3-4330-B3CA-6B74E1214578}" type="presOf" srcId="{1C2BBE67-6FC8-43E8-B77F-BB24ED5ED129}" destId="{F5293A3B-5CCA-4BD1-9E11-354A878E42D5}" srcOrd="0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7F445C52-B714-4800-8CA0-823B57B17151}" type="presOf" srcId="{FFCB4E5F-F18C-4D0D-ABDF-EAB06DA533C1}" destId="{FB278CD7-C13F-49A2-8046-94C9D30763BC}" srcOrd="1" destOrd="0" presId="urn:microsoft.com/office/officeart/2005/8/layout/list1#1"/>
    <dgm:cxn modelId="{1774442B-7C40-49DE-9FEE-BC99656331A6}" type="presOf" srcId="{21627EB4-4E33-4228-A1ED-72C829A6D2C0}" destId="{67531C01-0C34-4279-B5F4-2B3F89E75D65}" srcOrd="0" destOrd="0" presId="urn:microsoft.com/office/officeart/2005/8/layout/list1#1"/>
    <dgm:cxn modelId="{9F64FF6F-626F-4110-839E-1791C49DF822}" type="presOf" srcId="{1C2BBE67-6FC8-43E8-B77F-BB24ED5ED129}" destId="{7FE73390-AC8E-4564-9577-745B7E5AB39B}" srcOrd="1" destOrd="0" presId="urn:microsoft.com/office/officeart/2005/8/layout/list1#1"/>
    <dgm:cxn modelId="{970F560A-2D2D-4D42-A55F-F74B7E69BEAB}" type="presOf" srcId="{FFCB4E5F-F18C-4D0D-ABDF-EAB06DA533C1}" destId="{AE32F2F4-92B7-4DBF-8300-57637CF7C765}" srcOrd="0" destOrd="0" presId="urn:microsoft.com/office/officeart/2005/8/layout/list1#1"/>
    <dgm:cxn modelId="{EE10D6E4-5D7E-42A1-8316-32AF4F47CF1F}" type="presOf" srcId="{02236960-1D7B-486A-BDBB-93EEF863374C}" destId="{0FCB71A9-D9F1-485C-AAC7-21954139CAE3}" srcOrd="0" destOrd="0" presId="urn:microsoft.com/office/officeart/2005/8/layout/list1#1"/>
    <dgm:cxn modelId="{CB53BB64-484C-4FAC-BDD1-AC4D897D9A3E}" type="presOf" srcId="{21627EB4-4E33-4228-A1ED-72C829A6D2C0}" destId="{591352B7-3C1F-425F-935D-41769C20A981}" srcOrd="1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8AA21ECA-3BDE-4770-9985-39AA1A497E47}" type="presOf" srcId="{02236960-1D7B-486A-BDBB-93EEF863374C}" destId="{A0250404-F357-4DBF-8721-BA0B55938D81}" srcOrd="1" destOrd="0" presId="urn:microsoft.com/office/officeart/2005/8/layout/list1#1"/>
    <dgm:cxn modelId="{2007F514-68D6-4C75-92A9-961BE72BEE05}" type="presOf" srcId="{41FF15DD-54DF-4060-B43A-41846C8BFC0D}" destId="{74E70E92-8BBD-435E-AF36-9052E507C469}" srcOrd="1" destOrd="0" presId="urn:microsoft.com/office/officeart/2005/8/layout/list1#1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78A6B562-F242-4569-AB3F-98FE110162DF}" type="presOf" srcId="{41FF15DD-54DF-4060-B43A-41846C8BFC0D}" destId="{0C8C17D2-410E-4B67-9D77-CF65DFDC5E4A}" srcOrd="0" destOrd="0" presId="urn:microsoft.com/office/officeart/2005/8/layout/list1#1"/>
    <dgm:cxn modelId="{00D24BAF-BD29-48FA-8761-E29E0CB5BCB8}" type="presParOf" srcId="{27AE0A37-DBF1-4230-B1AE-596E6983E593}" destId="{9E0F3611-C745-48FE-BAC5-9124776DD1F4}" srcOrd="0" destOrd="0" presId="urn:microsoft.com/office/officeart/2005/8/layout/list1#1"/>
    <dgm:cxn modelId="{28D9505A-EDAA-468B-AC60-A53A06ACFEF5}" type="presParOf" srcId="{9E0F3611-C745-48FE-BAC5-9124776DD1F4}" destId="{AE32F2F4-92B7-4DBF-8300-57637CF7C765}" srcOrd="0" destOrd="0" presId="urn:microsoft.com/office/officeart/2005/8/layout/list1#1"/>
    <dgm:cxn modelId="{A5132EC1-DD86-4A11-AF43-1C51D0CAC8AA}" type="presParOf" srcId="{9E0F3611-C745-48FE-BAC5-9124776DD1F4}" destId="{FB278CD7-C13F-49A2-8046-94C9D30763BC}" srcOrd="1" destOrd="0" presId="urn:microsoft.com/office/officeart/2005/8/layout/list1#1"/>
    <dgm:cxn modelId="{91BBE976-F7DB-4789-A505-AE0FA8B2B0EF}" type="presParOf" srcId="{27AE0A37-DBF1-4230-B1AE-596E6983E593}" destId="{A11F394A-6E63-4933-951F-84712D3DCDA9}" srcOrd="1" destOrd="0" presId="urn:microsoft.com/office/officeart/2005/8/layout/list1#1"/>
    <dgm:cxn modelId="{DEAEBA78-9152-485F-9ADC-731B8F1A32F2}" type="presParOf" srcId="{27AE0A37-DBF1-4230-B1AE-596E6983E593}" destId="{9A24C7E0-CAC7-4050-BAC0-87CF956D2EA3}" srcOrd="2" destOrd="0" presId="urn:microsoft.com/office/officeart/2005/8/layout/list1#1"/>
    <dgm:cxn modelId="{910B4F3E-B830-4D7F-8A93-DB7B10C6E841}" type="presParOf" srcId="{27AE0A37-DBF1-4230-B1AE-596E6983E593}" destId="{7B924B49-C63A-4CB2-811B-175261D9ED32}" srcOrd="3" destOrd="0" presId="urn:microsoft.com/office/officeart/2005/8/layout/list1#1"/>
    <dgm:cxn modelId="{699D74C7-B20C-46C1-AA71-6A8194BF0C42}" type="presParOf" srcId="{27AE0A37-DBF1-4230-B1AE-596E6983E593}" destId="{96442704-3A13-423E-9D65-EC18475BB1F1}" srcOrd="4" destOrd="0" presId="urn:microsoft.com/office/officeart/2005/8/layout/list1#1"/>
    <dgm:cxn modelId="{C0DE496A-79D3-4A79-8AB5-823D4EDA1202}" type="presParOf" srcId="{96442704-3A13-423E-9D65-EC18475BB1F1}" destId="{0FCB71A9-D9F1-485C-AAC7-21954139CAE3}" srcOrd="0" destOrd="0" presId="urn:microsoft.com/office/officeart/2005/8/layout/list1#1"/>
    <dgm:cxn modelId="{449627FF-8567-4178-91F4-12327944F88D}" type="presParOf" srcId="{96442704-3A13-423E-9D65-EC18475BB1F1}" destId="{A0250404-F357-4DBF-8721-BA0B55938D81}" srcOrd="1" destOrd="0" presId="urn:microsoft.com/office/officeart/2005/8/layout/list1#1"/>
    <dgm:cxn modelId="{93FFAF4C-E433-45F0-851A-75860E404B8E}" type="presParOf" srcId="{27AE0A37-DBF1-4230-B1AE-596E6983E593}" destId="{BEABA070-71AD-4811-A063-D3F3D38C2F4D}" srcOrd="5" destOrd="0" presId="urn:microsoft.com/office/officeart/2005/8/layout/list1#1"/>
    <dgm:cxn modelId="{FA560B6C-4F09-427C-9F99-535634F29222}" type="presParOf" srcId="{27AE0A37-DBF1-4230-B1AE-596E6983E593}" destId="{F946DE0A-45B0-4FCE-B021-C0C8FF4C251B}" srcOrd="6" destOrd="0" presId="urn:microsoft.com/office/officeart/2005/8/layout/list1#1"/>
    <dgm:cxn modelId="{BB5D53E3-7971-4E7A-9E46-69D9DD98B53B}" type="presParOf" srcId="{27AE0A37-DBF1-4230-B1AE-596E6983E593}" destId="{1650F73D-9EC7-4AE3-BF1E-854ADF14240F}" srcOrd="7" destOrd="0" presId="urn:microsoft.com/office/officeart/2005/8/layout/list1#1"/>
    <dgm:cxn modelId="{AD883DE5-CAF9-42F9-8FA2-340E4EF41D51}" type="presParOf" srcId="{27AE0A37-DBF1-4230-B1AE-596E6983E593}" destId="{3CC130E9-2C7B-4CE5-98DD-F1A397C84955}" srcOrd="8" destOrd="0" presId="urn:microsoft.com/office/officeart/2005/8/layout/list1#1"/>
    <dgm:cxn modelId="{F674B2E2-5464-458F-92A3-AC94CD52F120}" type="presParOf" srcId="{3CC130E9-2C7B-4CE5-98DD-F1A397C84955}" destId="{0C8C17D2-410E-4B67-9D77-CF65DFDC5E4A}" srcOrd="0" destOrd="0" presId="urn:microsoft.com/office/officeart/2005/8/layout/list1#1"/>
    <dgm:cxn modelId="{8F917C9B-8064-4D8B-9D47-0F3D37B1EAB3}" type="presParOf" srcId="{3CC130E9-2C7B-4CE5-98DD-F1A397C84955}" destId="{74E70E92-8BBD-435E-AF36-9052E507C469}" srcOrd="1" destOrd="0" presId="urn:microsoft.com/office/officeart/2005/8/layout/list1#1"/>
    <dgm:cxn modelId="{EE799806-A35D-4369-BF25-85BBC51AADA0}" type="presParOf" srcId="{27AE0A37-DBF1-4230-B1AE-596E6983E593}" destId="{F54E61F8-9EFA-449D-B54D-D56F8D60376B}" srcOrd="9" destOrd="0" presId="urn:microsoft.com/office/officeart/2005/8/layout/list1#1"/>
    <dgm:cxn modelId="{3D7EA953-74BE-41B4-9495-7168BFB0C164}" type="presParOf" srcId="{27AE0A37-DBF1-4230-B1AE-596E6983E593}" destId="{9CA6D85E-FAA8-48EC-8205-66D34D5E3CCA}" srcOrd="10" destOrd="0" presId="urn:microsoft.com/office/officeart/2005/8/layout/list1#1"/>
    <dgm:cxn modelId="{8E693DDC-422B-46A4-8F0B-BE0D41CCE23E}" type="presParOf" srcId="{27AE0A37-DBF1-4230-B1AE-596E6983E593}" destId="{B5B0458A-B66B-45DB-8CE4-2C3C780EAA1A}" srcOrd="11" destOrd="0" presId="urn:microsoft.com/office/officeart/2005/8/layout/list1#1"/>
    <dgm:cxn modelId="{3625DD83-CC8E-430A-9F77-3C55F9B8757D}" type="presParOf" srcId="{27AE0A37-DBF1-4230-B1AE-596E6983E593}" destId="{E12EDA6D-34AD-4EE0-A95C-90A0C0A7BD14}" srcOrd="12" destOrd="0" presId="urn:microsoft.com/office/officeart/2005/8/layout/list1#1"/>
    <dgm:cxn modelId="{FCDD4F52-F468-4470-A56D-5969A4A2636D}" type="presParOf" srcId="{E12EDA6D-34AD-4EE0-A95C-90A0C0A7BD14}" destId="{F5293A3B-5CCA-4BD1-9E11-354A878E42D5}" srcOrd="0" destOrd="0" presId="urn:microsoft.com/office/officeart/2005/8/layout/list1#1"/>
    <dgm:cxn modelId="{C125C77C-679D-43C2-AB97-BFD7F411D758}" type="presParOf" srcId="{E12EDA6D-34AD-4EE0-A95C-90A0C0A7BD14}" destId="{7FE73390-AC8E-4564-9577-745B7E5AB39B}" srcOrd="1" destOrd="0" presId="urn:microsoft.com/office/officeart/2005/8/layout/list1#1"/>
    <dgm:cxn modelId="{C663F739-18E8-4AA1-AAE3-E3329564BB7B}" type="presParOf" srcId="{27AE0A37-DBF1-4230-B1AE-596E6983E593}" destId="{DF98A8AB-BB7F-4616-95D0-0A30CC2DFFA0}" srcOrd="13" destOrd="0" presId="urn:microsoft.com/office/officeart/2005/8/layout/list1#1"/>
    <dgm:cxn modelId="{0B81D643-4685-41B2-88C6-F8E21874832A}" type="presParOf" srcId="{27AE0A37-DBF1-4230-B1AE-596E6983E593}" destId="{D9BB8772-CE21-4F56-82BF-3F89660EF56F}" srcOrd="14" destOrd="0" presId="urn:microsoft.com/office/officeart/2005/8/layout/list1#1"/>
    <dgm:cxn modelId="{C2F32743-F147-4FD0-9CE0-8493E0762D2C}" type="presParOf" srcId="{27AE0A37-DBF1-4230-B1AE-596E6983E593}" destId="{F2363D2C-2C58-4D07-992E-FFB06FBCD5DB}" srcOrd="15" destOrd="0" presId="urn:microsoft.com/office/officeart/2005/8/layout/list1#1"/>
    <dgm:cxn modelId="{FBE978C4-D23B-46A3-84EF-FE7FDC438900}" type="presParOf" srcId="{27AE0A37-DBF1-4230-B1AE-596E6983E593}" destId="{B3766F93-B7BD-4109-819F-CFC4C897105A}" srcOrd="16" destOrd="0" presId="urn:microsoft.com/office/officeart/2005/8/layout/list1#1"/>
    <dgm:cxn modelId="{5BCA6E01-CA03-4AFE-A5CD-A3750817B242}" type="presParOf" srcId="{B3766F93-B7BD-4109-819F-CFC4C897105A}" destId="{67531C01-0C34-4279-B5F4-2B3F89E75D65}" srcOrd="0" destOrd="0" presId="urn:microsoft.com/office/officeart/2005/8/layout/list1#1"/>
    <dgm:cxn modelId="{52EDF854-3600-4167-93DD-C703C8C7A8ED}" type="presParOf" srcId="{B3766F93-B7BD-4109-819F-CFC4C897105A}" destId="{591352B7-3C1F-425F-935D-41769C20A981}" srcOrd="1" destOrd="0" presId="urn:microsoft.com/office/officeart/2005/8/layout/list1#1"/>
    <dgm:cxn modelId="{52EC3DA0-EFB3-4795-972A-F2E1702FA3C9}" type="presParOf" srcId="{27AE0A37-DBF1-4230-B1AE-596E6983E593}" destId="{39CF3AF3-1701-403B-B400-2D20BE3FFD62}" srcOrd="17" destOrd="0" presId="urn:microsoft.com/office/officeart/2005/8/layout/list1#1"/>
    <dgm:cxn modelId="{45800804-CFAD-4CB8-BA5D-F7B003AADDF5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四、十大科技系统之</a:t>
          </a:r>
          <a:r>
            <a:rPr lang="zh-CN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三、十大科技系统之③～天棚辐射系统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 custLinFactNeighborX="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5278E60-81D3-4A1D-BEE5-C0AB0E37C11B}" type="presOf" srcId="{1C2BBE67-6FC8-43E8-B77F-BB24ED5ED129}" destId="{7FE73390-AC8E-4564-9577-745B7E5AB39B}" srcOrd="1" destOrd="0" presId="urn:microsoft.com/office/officeart/2005/8/layout/list1#1"/>
    <dgm:cxn modelId="{FCCAFD3B-2EA6-40D1-88EA-BB0D9973CD96}" type="presOf" srcId="{21627EB4-4E33-4228-A1ED-72C829A6D2C0}" destId="{591352B7-3C1F-425F-935D-41769C20A981}" srcOrd="1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337658DE-16B6-470F-B4DE-85CC34C7B0EF}" type="presOf" srcId="{41FF15DD-54DF-4060-B43A-41846C8BFC0D}" destId="{74E70E92-8BBD-435E-AF36-9052E507C469}" srcOrd="1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89432E69-1009-4AF9-93B6-309C582864EB}" type="presOf" srcId="{02236960-1D7B-486A-BDBB-93EEF863374C}" destId="{A0250404-F357-4DBF-8721-BA0B55938D81}" srcOrd="1" destOrd="0" presId="urn:microsoft.com/office/officeart/2005/8/layout/list1#1"/>
    <dgm:cxn modelId="{DFD3C651-B2F2-4DA1-B656-2A0AB0C9A60F}" type="presOf" srcId="{5ADFC3C8-1B83-4844-B93D-DB814290A4BD}" destId="{27AE0A37-DBF1-4230-B1AE-596E6983E593}" srcOrd="0" destOrd="0" presId="urn:microsoft.com/office/officeart/2005/8/layout/list1#1"/>
    <dgm:cxn modelId="{BDA90888-2230-433A-94C3-46DBB77A04A3}" type="presOf" srcId="{FFCB4E5F-F18C-4D0D-ABDF-EAB06DA533C1}" destId="{AE32F2F4-92B7-4DBF-8300-57637CF7C765}" srcOrd="0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2766283F-FD8A-4B7C-BBD4-2538A724E4CF}" type="presOf" srcId="{1C2BBE67-6FC8-43E8-B77F-BB24ED5ED129}" destId="{F5293A3B-5CCA-4BD1-9E11-354A878E42D5}" srcOrd="0" destOrd="0" presId="urn:microsoft.com/office/officeart/2005/8/layout/list1#1"/>
    <dgm:cxn modelId="{1917F72B-0FE5-4FA0-9507-CC7DFCDC989A}" type="presOf" srcId="{21627EB4-4E33-4228-A1ED-72C829A6D2C0}" destId="{67531C01-0C34-4279-B5F4-2B3F89E75D65}" srcOrd="0" destOrd="0" presId="urn:microsoft.com/office/officeart/2005/8/layout/list1#1"/>
    <dgm:cxn modelId="{5043B95F-96D7-4B4A-A0C1-B897885964A5}" type="presOf" srcId="{FFCB4E5F-F18C-4D0D-ABDF-EAB06DA533C1}" destId="{FB278CD7-C13F-49A2-8046-94C9D30763BC}" srcOrd="1" destOrd="0" presId="urn:microsoft.com/office/officeart/2005/8/layout/list1#1"/>
    <dgm:cxn modelId="{10065097-E1DF-47C1-8C42-866509EFF5F9}" type="presOf" srcId="{02236960-1D7B-486A-BDBB-93EEF863374C}" destId="{0FCB71A9-D9F1-485C-AAC7-21954139CAE3}" srcOrd="0" destOrd="0" presId="urn:microsoft.com/office/officeart/2005/8/layout/list1#1"/>
    <dgm:cxn modelId="{552DBFBC-E0BA-432D-BF84-A5893CB9E93C}" type="presOf" srcId="{41FF15DD-54DF-4060-B43A-41846C8BFC0D}" destId="{0C8C17D2-410E-4B67-9D77-CF65DFDC5E4A}" srcOrd="0" destOrd="0" presId="urn:microsoft.com/office/officeart/2005/8/layout/list1#1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10526255-6B1C-4510-BAD6-8EA643813FCF}" type="presParOf" srcId="{27AE0A37-DBF1-4230-B1AE-596E6983E593}" destId="{9E0F3611-C745-48FE-BAC5-9124776DD1F4}" srcOrd="0" destOrd="0" presId="urn:microsoft.com/office/officeart/2005/8/layout/list1#1"/>
    <dgm:cxn modelId="{52075785-36BB-4A71-AB77-933A3559D9DB}" type="presParOf" srcId="{9E0F3611-C745-48FE-BAC5-9124776DD1F4}" destId="{AE32F2F4-92B7-4DBF-8300-57637CF7C765}" srcOrd="0" destOrd="0" presId="urn:microsoft.com/office/officeart/2005/8/layout/list1#1"/>
    <dgm:cxn modelId="{48BCC734-75AD-487D-B125-87211AE3CCA3}" type="presParOf" srcId="{9E0F3611-C745-48FE-BAC5-9124776DD1F4}" destId="{FB278CD7-C13F-49A2-8046-94C9D30763BC}" srcOrd="1" destOrd="0" presId="urn:microsoft.com/office/officeart/2005/8/layout/list1#1"/>
    <dgm:cxn modelId="{F5925EB3-0625-46AA-9141-3AE1CEFFFD76}" type="presParOf" srcId="{27AE0A37-DBF1-4230-B1AE-596E6983E593}" destId="{A11F394A-6E63-4933-951F-84712D3DCDA9}" srcOrd="1" destOrd="0" presId="urn:microsoft.com/office/officeart/2005/8/layout/list1#1"/>
    <dgm:cxn modelId="{FAE9B3C2-91F1-4903-9B0A-01299A6A2221}" type="presParOf" srcId="{27AE0A37-DBF1-4230-B1AE-596E6983E593}" destId="{9A24C7E0-CAC7-4050-BAC0-87CF956D2EA3}" srcOrd="2" destOrd="0" presId="urn:microsoft.com/office/officeart/2005/8/layout/list1#1"/>
    <dgm:cxn modelId="{04FCD93C-8A70-47D8-8B5E-10E02A5BAB16}" type="presParOf" srcId="{27AE0A37-DBF1-4230-B1AE-596E6983E593}" destId="{7B924B49-C63A-4CB2-811B-175261D9ED32}" srcOrd="3" destOrd="0" presId="urn:microsoft.com/office/officeart/2005/8/layout/list1#1"/>
    <dgm:cxn modelId="{F43D6B32-FBC9-4A47-8B80-3D4037FAAD92}" type="presParOf" srcId="{27AE0A37-DBF1-4230-B1AE-596E6983E593}" destId="{96442704-3A13-423E-9D65-EC18475BB1F1}" srcOrd="4" destOrd="0" presId="urn:microsoft.com/office/officeart/2005/8/layout/list1#1"/>
    <dgm:cxn modelId="{BAAFEDD6-100C-424E-84F6-CE994FB804C0}" type="presParOf" srcId="{96442704-3A13-423E-9D65-EC18475BB1F1}" destId="{0FCB71A9-D9F1-485C-AAC7-21954139CAE3}" srcOrd="0" destOrd="0" presId="urn:microsoft.com/office/officeart/2005/8/layout/list1#1"/>
    <dgm:cxn modelId="{93F77A64-C76A-4E0E-8692-B8687C4D1711}" type="presParOf" srcId="{96442704-3A13-423E-9D65-EC18475BB1F1}" destId="{A0250404-F357-4DBF-8721-BA0B55938D81}" srcOrd="1" destOrd="0" presId="urn:microsoft.com/office/officeart/2005/8/layout/list1#1"/>
    <dgm:cxn modelId="{403EEB16-24BB-4B79-B952-3F20B95D80CE}" type="presParOf" srcId="{27AE0A37-DBF1-4230-B1AE-596E6983E593}" destId="{BEABA070-71AD-4811-A063-D3F3D38C2F4D}" srcOrd="5" destOrd="0" presId="urn:microsoft.com/office/officeart/2005/8/layout/list1#1"/>
    <dgm:cxn modelId="{42E51804-6415-4BF2-9BCD-E907504BE6F3}" type="presParOf" srcId="{27AE0A37-DBF1-4230-B1AE-596E6983E593}" destId="{F946DE0A-45B0-4FCE-B021-C0C8FF4C251B}" srcOrd="6" destOrd="0" presId="urn:microsoft.com/office/officeart/2005/8/layout/list1#1"/>
    <dgm:cxn modelId="{330F31D7-361A-42F2-AA9E-E5B56EB524DD}" type="presParOf" srcId="{27AE0A37-DBF1-4230-B1AE-596E6983E593}" destId="{1650F73D-9EC7-4AE3-BF1E-854ADF14240F}" srcOrd="7" destOrd="0" presId="urn:microsoft.com/office/officeart/2005/8/layout/list1#1"/>
    <dgm:cxn modelId="{5BF66EA9-978D-4A83-92CF-6BE87D0F5742}" type="presParOf" srcId="{27AE0A37-DBF1-4230-B1AE-596E6983E593}" destId="{3CC130E9-2C7B-4CE5-98DD-F1A397C84955}" srcOrd="8" destOrd="0" presId="urn:microsoft.com/office/officeart/2005/8/layout/list1#1"/>
    <dgm:cxn modelId="{D658E065-D9CD-47FF-AFFD-58E8BE4B3909}" type="presParOf" srcId="{3CC130E9-2C7B-4CE5-98DD-F1A397C84955}" destId="{0C8C17D2-410E-4B67-9D77-CF65DFDC5E4A}" srcOrd="0" destOrd="0" presId="urn:microsoft.com/office/officeart/2005/8/layout/list1#1"/>
    <dgm:cxn modelId="{23A82807-6380-4FDD-AECB-7839DFE9C084}" type="presParOf" srcId="{3CC130E9-2C7B-4CE5-98DD-F1A397C84955}" destId="{74E70E92-8BBD-435E-AF36-9052E507C469}" srcOrd="1" destOrd="0" presId="urn:microsoft.com/office/officeart/2005/8/layout/list1#1"/>
    <dgm:cxn modelId="{FA38DC0A-36D5-4D8E-9F78-C64888E0918C}" type="presParOf" srcId="{27AE0A37-DBF1-4230-B1AE-596E6983E593}" destId="{F54E61F8-9EFA-449D-B54D-D56F8D60376B}" srcOrd="9" destOrd="0" presId="urn:microsoft.com/office/officeart/2005/8/layout/list1#1"/>
    <dgm:cxn modelId="{3BB0C7BE-5F1A-458D-A2C4-67F63AD24CC3}" type="presParOf" srcId="{27AE0A37-DBF1-4230-B1AE-596E6983E593}" destId="{9CA6D85E-FAA8-48EC-8205-66D34D5E3CCA}" srcOrd="10" destOrd="0" presId="urn:microsoft.com/office/officeart/2005/8/layout/list1#1"/>
    <dgm:cxn modelId="{59DFED46-D445-4C01-854B-791BA81F4836}" type="presParOf" srcId="{27AE0A37-DBF1-4230-B1AE-596E6983E593}" destId="{B5B0458A-B66B-45DB-8CE4-2C3C780EAA1A}" srcOrd="11" destOrd="0" presId="urn:microsoft.com/office/officeart/2005/8/layout/list1#1"/>
    <dgm:cxn modelId="{BF01AE8E-FBC9-449D-978F-D14977D84E01}" type="presParOf" srcId="{27AE0A37-DBF1-4230-B1AE-596E6983E593}" destId="{E12EDA6D-34AD-4EE0-A95C-90A0C0A7BD14}" srcOrd="12" destOrd="0" presId="urn:microsoft.com/office/officeart/2005/8/layout/list1#1"/>
    <dgm:cxn modelId="{8665944B-6EA6-4C69-BCDC-82A0E32F8FC9}" type="presParOf" srcId="{E12EDA6D-34AD-4EE0-A95C-90A0C0A7BD14}" destId="{F5293A3B-5CCA-4BD1-9E11-354A878E42D5}" srcOrd="0" destOrd="0" presId="urn:microsoft.com/office/officeart/2005/8/layout/list1#1"/>
    <dgm:cxn modelId="{8CA35158-9F6E-48C4-88A8-218DE38DC525}" type="presParOf" srcId="{E12EDA6D-34AD-4EE0-A95C-90A0C0A7BD14}" destId="{7FE73390-AC8E-4564-9577-745B7E5AB39B}" srcOrd="1" destOrd="0" presId="urn:microsoft.com/office/officeart/2005/8/layout/list1#1"/>
    <dgm:cxn modelId="{F0D70F93-097F-437A-9668-144E35573918}" type="presParOf" srcId="{27AE0A37-DBF1-4230-B1AE-596E6983E593}" destId="{DF98A8AB-BB7F-4616-95D0-0A30CC2DFFA0}" srcOrd="13" destOrd="0" presId="urn:microsoft.com/office/officeart/2005/8/layout/list1#1"/>
    <dgm:cxn modelId="{411CFCC7-2A91-4F62-8DA3-AC61EC2F28C8}" type="presParOf" srcId="{27AE0A37-DBF1-4230-B1AE-596E6983E593}" destId="{D9BB8772-CE21-4F56-82BF-3F89660EF56F}" srcOrd="14" destOrd="0" presId="urn:microsoft.com/office/officeart/2005/8/layout/list1#1"/>
    <dgm:cxn modelId="{A21D30B9-0898-41A5-8F35-1D17BD67755A}" type="presParOf" srcId="{27AE0A37-DBF1-4230-B1AE-596E6983E593}" destId="{F2363D2C-2C58-4D07-992E-FFB06FBCD5DB}" srcOrd="15" destOrd="0" presId="urn:microsoft.com/office/officeart/2005/8/layout/list1#1"/>
    <dgm:cxn modelId="{1B8680C8-F431-4830-98F5-347D1F03100C}" type="presParOf" srcId="{27AE0A37-DBF1-4230-B1AE-596E6983E593}" destId="{B3766F93-B7BD-4109-819F-CFC4C897105A}" srcOrd="16" destOrd="0" presId="urn:microsoft.com/office/officeart/2005/8/layout/list1#1"/>
    <dgm:cxn modelId="{602C5323-EF03-461D-87E4-1FEBA194FB65}" type="presParOf" srcId="{B3766F93-B7BD-4109-819F-CFC4C897105A}" destId="{67531C01-0C34-4279-B5F4-2B3F89E75D65}" srcOrd="0" destOrd="0" presId="urn:microsoft.com/office/officeart/2005/8/layout/list1#1"/>
    <dgm:cxn modelId="{42424225-6D49-46C4-831A-97B80EBA7621}" type="presParOf" srcId="{B3766F93-B7BD-4109-819F-CFC4C897105A}" destId="{591352B7-3C1F-425F-935D-41769C20A981}" srcOrd="1" destOrd="0" presId="urn:microsoft.com/office/officeart/2005/8/layout/list1#1"/>
    <dgm:cxn modelId="{67DF88FC-97D5-4604-89F8-61511AC57CB2}" type="presParOf" srcId="{27AE0A37-DBF1-4230-B1AE-596E6983E593}" destId="{39CF3AF3-1701-403B-B400-2D20BE3FFD62}" srcOrd="17" destOrd="0" presId="urn:microsoft.com/office/officeart/2005/8/layout/list1#1"/>
    <dgm:cxn modelId="{610AB7E1-6EC9-4B69-9668-1ECB6558337B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四、十大科技系统之④～科技家居系统</a:t>
          </a:r>
          <a:endParaRPr lang="en-US" b="1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三、十大科技系统之③～天棚辐射系统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五、十大科技系统之</a:t>
          </a:r>
          <a:r>
            <a:rPr lang="zh-CN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 custLinFactNeighborX="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8FD905F-4365-4C92-9344-76CA11E60983}" type="presOf" srcId="{FFCB4E5F-F18C-4D0D-ABDF-EAB06DA533C1}" destId="{AE32F2F4-92B7-4DBF-8300-57637CF7C765}" srcOrd="0" destOrd="0" presId="urn:microsoft.com/office/officeart/2005/8/layout/list1#1"/>
    <dgm:cxn modelId="{DE89E7DD-C6CA-4D83-8CFB-9AAB896216B7}" type="presOf" srcId="{41FF15DD-54DF-4060-B43A-41846C8BFC0D}" destId="{74E70E92-8BBD-435E-AF36-9052E507C469}" srcOrd="1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70F7741E-C5FA-4774-B7F2-1259C7AE60FB}" type="presOf" srcId="{5ADFC3C8-1B83-4844-B93D-DB814290A4BD}" destId="{27AE0A37-DBF1-4230-B1AE-596E6983E593}" srcOrd="0" destOrd="0" presId="urn:microsoft.com/office/officeart/2005/8/layout/list1#1"/>
    <dgm:cxn modelId="{8096C68D-430F-401D-A3C2-4CF65095FDE7}" type="presOf" srcId="{FFCB4E5F-F18C-4D0D-ABDF-EAB06DA533C1}" destId="{FB278CD7-C13F-49A2-8046-94C9D30763BC}" srcOrd="1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E3751456-AD63-4FC0-8990-34B1825E2B81}" type="presOf" srcId="{21627EB4-4E33-4228-A1ED-72C829A6D2C0}" destId="{67531C01-0C34-4279-B5F4-2B3F89E75D65}" srcOrd="0" destOrd="0" presId="urn:microsoft.com/office/officeart/2005/8/layout/list1#1"/>
    <dgm:cxn modelId="{18E4BDB4-F2D1-40BB-93E8-C0C059AD87D6}" type="presOf" srcId="{02236960-1D7B-486A-BDBB-93EEF863374C}" destId="{0FCB71A9-D9F1-485C-AAC7-21954139CAE3}" srcOrd="0" destOrd="0" presId="urn:microsoft.com/office/officeart/2005/8/layout/list1#1"/>
    <dgm:cxn modelId="{3DFE2442-9462-40AC-A50E-72C2569CC5F4}" type="presOf" srcId="{02236960-1D7B-486A-BDBB-93EEF863374C}" destId="{A0250404-F357-4DBF-8721-BA0B55938D81}" srcOrd="1" destOrd="0" presId="urn:microsoft.com/office/officeart/2005/8/layout/list1#1"/>
    <dgm:cxn modelId="{404B0FBD-7853-4BF0-AC0A-33704C5DA114}" type="presOf" srcId="{1C2BBE67-6FC8-43E8-B77F-BB24ED5ED129}" destId="{7FE73390-AC8E-4564-9577-745B7E5AB39B}" srcOrd="1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06EB6673-369D-41BA-8562-D0FCF5A456B8}" type="presOf" srcId="{21627EB4-4E33-4228-A1ED-72C829A6D2C0}" destId="{591352B7-3C1F-425F-935D-41769C20A981}" srcOrd="1" destOrd="0" presId="urn:microsoft.com/office/officeart/2005/8/layout/list1#1"/>
    <dgm:cxn modelId="{30165439-072E-4C4C-A1A8-765948249CA1}" type="presOf" srcId="{1C2BBE67-6FC8-43E8-B77F-BB24ED5ED129}" destId="{F5293A3B-5CCA-4BD1-9E11-354A878E42D5}" srcOrd="0" destOrd="0" presId="urn:microsoft.com/office/officeart/2005/8/layout/list1#1"/>
    <dgm:cxn modelId="{27D1C6FE-C0C6-40B2-90C1-E2C7FAD73DF8}" type="presOf" srcId="{41FF15DD-54DF-4060-B43A-41846C8BFC0D}" destId="{0C8C17D2-410E-4B67-9D77-CF65DFDC5E4A}" srcOrd="0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EEBA15BC-FBD8-4D7B-8153-ED638179E447}" type="presParOf" srcId="{27AE0A37-DBF1-4230-B1AE-596E6983E593}" destId="{9E0F3611-C745-48FE-BAC5-9124776DD1F4}" srcOrd="0" destOrd="0" presId="urn:microsoft.com/office/officeart/2005/8/layout/list1#1"/>
    <dgm:cxn modelId="{720F00CF-CE58-4F58-868B-094B9D1E5ED8}" type="presParOf" srcId="{9E0F3611-C745-48FE-BAC5-9124776DD1F4}" destId="{AE32F2F4-92B7-4DBF-8300-57637CF7C765}" srcOrd="0" destOrd="0" presId="urn:microsoft.com/office/officeart/2005/8/layout/list1#1"/>
    <dgm:cxn modelId="{82A25FED-D101-4AB7-B64F-17F2E1EF081D}" type="presParOf" srcId="{9E0F3611-C745-48FE-BAC5-9124776DD1F4}" destId="{FB278CD7-C13F-49A2-8046-94C9D30763BC}" srcOrd="1" destOrd="0" presId="urn:microsoft.com/office/officeart/2005/8/layout/list1#1"/>
    <dgm:cxn modelId="{F97A3CBC-6A5D-4D72-A60D-5E16F5685EA2}" type="presParOf" srcId="{27AE0A37-DBF1-4230-B1AE-596E6983E593}" destId="{A11F394A-6E63-4933-951F-84712D3DCDA9}" srcOrd="1" destOrd="0" presId="urn:microsoft.com/office/officeart/2005/8/layout/list1#1"/>
    <dgm:cxn modelId="{B2C2158B-7257-409F-A934-5E7752FC2149}" type="presParOf" srcId="{27AE0A37-DBF1-4230-B1AE-596E6983E593}" destId="{9A24C7E0-CAC7-4050-BAC0-87CF956D2EA3}" srcOrd="2" destOrd="0" presId="urn:microsoft.com/office/officeart/2005/8/layout/list1#1"/>
    <dgm:cxn modelId="{3D989DE7-0DC4-4D10-BBA2-E0F7C5080B16}" type="presParOf" srcId="{27AE0A37-DBF1-4230-B1AE-596E6983E593}" destId="{7B924B49-C63A-4CB2-811B-175261D9ED32}" srcOrd="3" destOrd="0" presId="urn:microsoft.com/office/officeart/2005/8/layout/list1#1"/>
    <dgm:cxn modelId="{D4C1CE2E-3E87-4A28-9829-4DD5AB0FC7B3}" type="presParOf" srcId="{27AE0A37-DBF1-4230-B1AE-596E6983E593}" destId="{96442704-3A13-423E-9D65-EC18475BB1F1}" srcOrd="4" destOrd="0" presId="urn:microsoft.com/office/officeart/2005/8/layout/list1#1"/>
    <dgm:cxn modelId="{2692A69D-EBB1-49DD-94C4-0F9AA92CC30E}" type="presParOf" srcId="{96442704-3A13-423E-9D65-EC18475BB1F1}" destId="{0FCB71A9-D9F1-485C-AAC7-21954139CAE3}" srcOrd="0" destOrd="0" presId="urn:microsoft.com/office/officeart/2005/8/layout/list1#1"/>
    <dgm:cxn modelId="{CB7F6712-8DB6-4765-A73B-2A8660103A01}" type="presParOf" srcId="{96442704-3A13-423E-9D65-EC18475BB1F1}" destId="{A0250404-F357-4DBF-8721-BA0B55938D81}" srcOrd="1" destOrd="0" presId="urn:microsoft.com/office/officeart/2005/8/layout/list1#1"/>
    <dgm:cxn modelId="{8C9E4E44-3BA7-4883-A015-8940B197A22E}" type="presParOf" srcId="{27AE0A37-DBF1-4230-B1AE-596E6983E593}" destId="{BEABA070-71AD-4811-A063-D3F3D38C2F4D}" srcOrd="5" destOrd="0" presId="urn:microsoft.com/office/officeart/2005/8/layout/list1#1"/>
    <dgm:cxn modelId="{52AD8A47-D4D6-484C-B57D-0AD8EBAEB4AB}" type="presParOf" srcId="{27AE0A37-DBF1-4230-B1AE-596E6983E593}" destId="{F946DE0A-45B0-4FCE-B021-C0C8FF4C251B}" srcOrd="6" destOrd="0" presId="urn:microsoft.com/office/officeart/2005/8/layout/list1#1"/>
    <dgm:cxn modelId="{8F95004B-B6E1-44AF-932E-A1B796863F4F}" type="presParOf" srcId="{27AE0A37-DBF1-4230-B1AE-596E6983E593}" destId="{1650F73D-9EC7-4AE3-BF1E-854ADF14240F}" srcOrd="7" destOrd="0" presId="urn:microsoft.com/office/officeart/2005/8/layout/list1#1"/>
    <dgm:cxn modelId="{3E2A48EC-09C1-4967-8F2A-7D69A028B2A3}" type="presParOf" srcId="{27AE0A37-DBF1-4230-B1AE-596E6983E593}" destId="{3CC130E9-2C7B-4CE5-98DD-F1A397C84955}" srcOrd="8" destOrd="0" presId="urn:microsoft.com/office/officeart/2005/8/layout/list1#1"/>
    <dgm:cxn modelId="{4440BFF2-569F-4193-8A2C-2707C09BD9B4}" type="presParOf" srcId="{3CC130E9-2C7B-4CE5-98DD-F1A397C84955}" destId="{0C8C17D2-410E-4B67-9D77-CF65DFDC5E4A}" srcOrd="0" destOrd="0" presId="urn:microsoft.com/office/officeart/2005/8/layout/list1#1"/>
    <dgm:cxn modelId="{3DF38484-1ECD-4982-85FD-3F7B9623666E}" type="presParOf" srcId="{3CC130E9-2C7B-4CE5-98DD-F1A397C84955}" destId="{74E70E92-8BBD-435E-AF36-9052E507C469}" srcOrd="1" destOrd="0" presId="urn:microsoft.com/office/officeart/2005/8/layout/list1#1"/>
    <dgm:cxn modelId="{38BF4705-E8E4-4DEC-9C14-7A883652569E}" type="presParOf" srcId="{27AE0A37-DBF1-4230-B1AE-596E6983E593}" destId="{F54E61F8-9EFA-449D-B54D-D56F8D60376B}" srcOrd="9" destOrd="0" presId="urn:microsoft.com/office/officeart/2005/8/layout/list1#1"/>
    <dgm:cxn modelId="{A430B8F4-13D3-42CB-87EB-8714F7AA4EF7}" type="presParOf" srcId="{27AE0A37-DBF1-4230-B1AE-596E6983E593}" destId="{9CA6D85E-FAA8-48EC-8205-66D34D5E3CCA}" srcOrd="10" destOrd="0" presId="urn:microsoft.com/office/officeart/2005/8/layout/list1#1"/>
    <dgm:cxn modelId="{E92858B5-087D-4F76-9DA1-84B143D53036}" type="presParOf" srcId="{27AE0A37-DBF1-4230-B1AE-596E6983E593}" destId="{B5B0458A-B66B-45DB-8CE4-2C3C780EAA1A}" srcOrd="11" destOrd="0" presId="urn:microsoft.com/office/officeart/2005/8/layout/list1#1"/>
    <dgm:cxn modelId="{8CF9434D-7ED1-4956-B5FD-1F79E1D3AC47}" type="presParOf" srcId="{27AE0A37-DBF1-4230-B1AE-596E6983E593}" destId="{E12EDA6D-34AD-4EE0-A95C-90A0C0A7BD14}" srcOrd="12" destOrd="0" presId="urn:microsoft.com/office/officeart/2005/8/layout/list1#1"/>
    <dgm:cxn modelId="{3EA0C1CF-3DF8-4D0B-832C-E8EA1A0795AB}" type="presParOf" srcId="{E12EDA6D-34AD-4EE0-A95C-90A0C0A7BD14}" destId="{F5293A3B-5CCA-4BD1-9E11-354A878E42D5}" srcOrd="0" destOrd="0" presId="urn:microsoft.com/office/officeart/2005/8/layout/list1#1"/>
    <dgm:cxn modelId="{695A5D4F-61AD-42E6-A982-6B406580ADD3}" type="presParOf" srcId="{E12EDA6D-34AD-4EE0-A95C-90A0C0A7BD14}" destId="{7FE73390-AC8E-4564-9577-745B7E5AB39B}" srcOrd="1" destOrd="0" presId="urn:microsoft.com/office/officeart/2005/8/layout/list1#1"/>
    <dgm:cxn modelId="{B47B80FF-100C-4BA5-81B4-8769FD9DE772}" type="presParOf" srcId="{27AE0A37-DBF1-4230-B1AE-596E6983E593}" destId="{DF98A8AB-BB7F-4616-95D0-0A30CC2DFFA0}" srcOrd="13" destOrd="0" presId="urn:microsoft.com/office/officeart/2005/8/layout/list1#1"/>
    <dgm:cxn modelId="{E2E44C17-B3A2-4FC8-A84F-E06B45D569BE}" type="presParOf" srcId="{27AE0A37-DBF1-4230-B1AE-596E6983E593}" destId="{D9BB8772-CE21-4F56-82BF-3F89660EF56F}" srcOrd="14" destOrd="0" presId="urn:microsoft.com/office/officeart/2005/8/layout/list1#1"/>
    <dgm:cxn modelId="{E1113C21-2794-4E82-819C-B16D92147791}" type="presParOf" srcId="{27AE0A37-DBF1-4230-B1AE-596E6983E593}" destId="{F2363D2C-2C58-4D07-992E-FFB06FBCD5DB}" srcOrd="15" destOrd="0" presId="urn:microsoft.com/office/officeart/2005/8/layout/list1#1"/>
    <dgm:cxn modelId="{E46FDABE-0587-470E-924F-03FB07B4F4C7}" type="presParOf" srcId="{27AE0A37-DBF1-4230-B1AE-596E6983E593}" destId="{B3766F93-B7BD-4109-819F-CFC4C897105A}" srcOrd="16" destOrd="0" presId="urn:microsoft.com/office/officeart/2005/8/layout/list1#1"/>
    <dgm:cxn modelId="{AE8D7153-C6D3-4AEA-A303-6BBBA350788B}" type="presParOf" srcId="{B3766F93-B7BD-4109-819F-CFC4C897105A}" destId="{67531C01-0C34-4279-B5F4-2B3F89E75D65}" srcOrd="0" destOrd="0" presId="urn:microsoft.com/office/officeart/2005/8/layout/list1#1"/>
    <dgm:cxn modelId="{7C548402-9738-40F5-9735-63DC53FD7907}" type="presParOf" srcId="{B3766F93-B7BD-4109-819F-CFC4C897105A}" destId="{591352B7-3C1F-425F-935D-41769C20A981}" srcOrd="1" destOrd="0" presId="urn:microsoft.com/office/officeart/2005/8/layout/list1#1"/>
    <dgm:cxn modelId="{89CE3610-214A-4DB5-8C47-F8AFB5957C13}" type="presParOf" srcId="{27AE0A37-DBF1-4230-B1AE-596E6983E593}" destId="{39CF3AF3-1701-403B-B400-2D20BE3FFD62}" srcOrd="17" destOrd="0" presId="urn:microsoft.com/office/officeart/2005/8/layout/list1#1"/>
    <dgm:cxn modelId="{124A4CBF-E039-43BD-A6A9-5CCB56B768DE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七、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b="1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九、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b="1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八、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b="1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94F9507-77C8-438C-A15E-E0DA6C787A1F}" type="presOf" srcId="{02236960-1D7B-486A-BDBB-93EEF863374C}" destId="{0FCB71A9-D9F1-485C-AAC7-21954139CAE3}" srcOrd="0" destOrd="0" presId="urn:microsoft.com/office/officeart/2005/8/layout/list1#1"/>
    <dgm:cxn modelId="{6BA60E59-0B58-4DDE-8A0B-583867086028}" type="presOf" srcId="{21627EB4-4E33-4228-A1ED-72C829A6D2C0}" destId="{67531C01-0C34-4279-B5F4-2B3F89E75D65}" srcOrd="0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71C7EE5E-787B-4977-8CA6-C3E6C96EB2BE}" type="presOf" srcId="{21627EB4-4E33-4228-A1ED-72C829A6D2C0}" destId="{591352B7-3C1F-425F-935D-41769C20A981}" srcOrd="1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ABD9A9DA-666B-46FD-A1BB-09E7A8E77F2B}" type="presOf" srcId="{1C2BBE67-6FC8-43E8-B77F-BB24ED5ED129}" destId="{7FE73390-AC8E-4564-9577-745B7E5AB39B}" srcOrd="1" destOrd="0" presId="urn:microsoft.com/office/officeart/2005/8/layout/list1#1"/>
    <dgm:cxn modelId="{FC70BE7A-A984-4A9C-8934-78AF6413F587}" type="presOf" srcId="{41FF15DD-54DF-4060-B43A-41846C8BFC0D}" destId="{74E70E92-8BBD-435E-AF36-9052E507C469}" srcOrd="1" destOrd="0" presId="urn:microsoft.com/office/officeart/2005/8/layout/list1#1"/>
    <dgm:cxn modelId="{1FE79A92-E589-4497-BB12-F758F8F56FFF}" type="presOf" srcId="{02236960-1D7B-486A-BDBB-93EEF863374C}" destId="{A0250404-F357-4DBF-8721-BA0B55938D81}" srcOrd="1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5B6FBDDA-6282-43EA-8182-C8A40D89CB3E}" type="presOf" srcId="{5ADFC3C8-1B83-4844-B93D-DB814290A4BD}" destId="{27AE0A37-DBF1-4230-B1AE-596E6983E593}" srcOrd="0" destOrd="0" presId="urn:microsoft.com/office/officeart/2005/8/layout/list1#1"/>
    <dgm:cxn modelId="{2F1E81CA-57E8-437A-92F6-3034D2F87ADC}" type="presOf" srcId="{1C2BBE67-6FC8-43E8-B77F-BB24ED5ED129}" destId="{F5293A3B-5CCA-4BD1-9E11-354A878E42D5}" srcOrd="0" destOrd="0" presId="urn:microsoft.com/office/officeart/2005/8/layout/list1#1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D0C5A52F-8D42-40FC-A725-BBB5B98D167A}" type="presOf" srcId="{FFCB4E5F-F18C-4D0D-ABDF-EAB06DA533C1}" destId="{AE32F2F4-92B7-4DBF-8300-57637CF7C765}" srcOrd="0" destOrd="0" presId="urn:microsoft.com/office/officeart/2005/8/layout/list1#1"/>
    <dgm:cxn modelId="{E07E31CC-6491-4EFE-88F8-EE6E2DC9E629}" type="presOf" srcId="{FFCB4E5F-F18C-4D0D-ABDF-EAB06DA533C1}" destId="{FB278CD7-C13F-49A2-8046-94C9D30763BC}" srcOrd="1" destOrd="0" presId="urn:microsoft.com/office/officeart/2005/8/layout/list1#1"/>
    <dgm:cxn modelId="{CCD9F0C5-5084-45E0-9D3C-53F51A143BBE}" type="presOf" srcId="{41FF15DD-54DF-4060-B43A-41846C8BFC0D}" destId="{0C8C17D2-410E-4B67-9D77-CF65DFDC5E4A}" srcOrd="0" destOrd="0" presId="urn:microsoft.com/office/officeart/2005/8/layout/list1#1"/>
    <dgm:cxn modelId="{5F91BD72-F53D-4DE4-A3CA-8AB9FFF4F87C}" type="presParOf" srcId="{27AE0A37-DBF1-4230-B1AE-596E6983E593}" destId="{9E0F3611-C745-48FE-BAC5-9124776DD1F4}" srcOrd="0" destOrd="0" presId="urn:microsoft.com/office/officeart/2005/8/layout/list1#1"/>
    <dgm:cxn modelId="{374CDF6C-5B8A-42DD-AFDA-360539B7DAB2}" type="presParOf" srcId="{9E0F3611-C745-48FE-BAC5-9124776DD1F4}" destId="{AE32F2F4-92B7-4DBF-8300-57637CF7C765}" srcOrd="0" destOrd="0" presId="urn:microsoft.com/office/officeart/2005/8/layout/list1#1"/>
    <dgm:cxn modelId="{D0C2B514-C81E-4812-BAFD-D4422360F125}" type="presParOf" srcId="{9E0F3611-C745-48FE-BAC5-9124776DD1F4}" destId="{FB278CD7-C13F-49A2-8046-94C9D30763BC}" srcOrd="1" destOrd="0" presId="urn:microsoft.com/office/officeart/2005/8/layout/list1#1"/>
    <dgm:cxn modelId="{1C24AC68-725F-4057-96FC-9A15FC754E36}" type="presParOf" srcId="{27AE0A37-DBF1-4230-B1AE-596E6983E593}" destId="{A11F394A-6E63-4933-951F-84712D3DCDA9}" srcOrd="1" destOrd="0" presId="urn:microsoft.com/office/officeart/2005/8/layout/list1#1"/>
    <dgm:cxn modelId="{D9AC72C9-5BF3-431D-8FED-216C14F788EA}" type="presParOf" srcId="{27AE0A37-DBF1-4230-B1AE-596E6983E593}" destId="{9A24C7E0-CAC7-4050-BAC0-87CF956D2EA3}" srcOrd="2" destOrd="0" presId="urn:microsoft.com/office/officeart/2005/8/layout/list1#1"/>
    <dgm:cxn modelId="{1692F747-180C-40A2-B808-D00182D7BBC7}" type="presParOf" srcId="{27AE0A37-DBF1-4230-B1AE-596E6983E593}" destId="{7B924B49-C63A-4CB2-811B-175261D9ED32}" srcOrd="3" destOrd="0" presId="urn:microsoft.com/office/officeart/2005/8/layout/list1#1"/>
    <dgm:cxn modelId="{BB437008-EFE8-469A-A3C6-A9EA66A3767C}" type="presParOf" srcId="{27AE0A37-DBF1-4230-B1AE-596E6983E593}" destId="{96442704-3A13-423E-9D65-EC18475BB1F1}" srcOrd="4" destOrd="0" presId="urn:microsoft.com/office/officeart/2005/8/layout/list1#1"/>
    <dgm:cxn modelId="{2464277C-A619-4C2A-BE37-45B74D1466BC}" type="presParOf" srcId="{96442704-3A13-423E-9D65-EC18475BB1F1}" destId="{0FCB71A9-D9F1-485C-AAC7-21954139CAE3}" srcOrd="0" destOrd="0" presId="urn:microsoft.com/office/officeart/2005/8/layout/list1#1"/>
    <dgm:cxn modelId="{96203442-87E9-4FD3-88A5-D7A2E599918D}" type="presParOf" srcId="{96442704-3A13-423E-9D65-EC18475BB1F1}" destId="{A0250404-F357-4DBF-8721-BA0B55938D81}" srcOrd="1" destOrd="0" presId="urn:microsoft.com/office/officeart/2005/8/layout/list1#1"/>
    <dgm:cxn modelId="{B5ADDC1E-FCD2-4B9B-8116-15A1EDCEEC28}" type="presParOf" srcId="{27AE0A37-DBF1-4230-B1AE-596E6983E593}" destId="{BEABA070-71AD-4811-A063-D3F3D38C2F4D}" srcOrd="5" destOrd="0" presId="urn:microsoft.com/office/officeart/2005/8/layout/list1#1"/>
    <dgm:cxn modelId="{F647D8DF-4DF8-42E2-8FD2-79FCDDD77F8D}" type="presParOf" srcId="{27AE0A37-DBF1-4230-B1AE-596E6983E593}" destId="{F946DE0A-45B0-4FCE-B021-C0C8FF4C251B}" srcOrd="6" destOrd="0" presId="urn:microsoft.com/office/officeart/2005/8/layout/list1#1"/>
    <dgm:cxn modelId="{90F55E5E-608C-4715-AC36-ED3793431D76}" type="presParOf" srcId="{27AE0A37-DBF1-4230-B1AE-596E6983E593}" destId="{1650F73D-9EC7-4AE3-BF1E-854ADF14240F}" srcOrd="7" destOrd="0" presId="urn:microsoft.com/office/officeart/2005/8/layout/list1#1"/>
    <dgm:cxn modelId="{95F298B7-0A03-47CE-90D5-14B1DA50BE18}" type="presParOf" srcId="{27AE0A37-DBF1-4230-B1AE-596E6983E593}" destId="{3CC130E9-2C7B-4CE5-98DD-F1A397C84955}" srcOrd="8" destOrd="0" presId="urn:microsoft.com/office/officeart/2005/8/layout/list1#1"/>
    <dgm:cxn modelId="{5D5DAFEA-7D5C-49E6-BE46-4EF25CF1BAF0}" type="presParOf" srcId="{3CC130E9-2C7B-4CE5-98DD-F1A397C84955}" destId="{0C8C17D2-410E-4B67-9D77-CF65DFDC5E4A}" srcOrd="0" destOrd="0" presId="urn:microsoft.com/office/officeart/2005/8/layout/list1#1"/>
    <dgm:cxn modelId="{4EB9E432-204D-437D-B89D-76557F8F5318}" type="presParOf" srcId="{3CC130E9-2C7B-4CE5-98DD-F1A397C84955}" destId="{74E70E92-8BBD-435E-AF36-9052E507C469}" srcOrd="1" destOrd="0" presId="urn:microsoft.com/office/officeart/2005/8/layout/list1#1"/>
    <dgm:cxn modelId="{39DC862E-4568-4531-9387-5E8C310CABA4}" type="presParOf" srcId="{27AE0A37-DBF1-4230-B1AE-596E6983E593}" destId="{F54E61F8-9EFA-449D-B54D-D56F8D60376B}" srcOrd="9" destOrd="0" presId="urn:microsoft.com/office/officeart/2005/8/layout/list1#1"/>
    <dgm:cxn modelId="{6E66DDA5-5EF2-4AB6-9FA6-920C424C6B28}" type="presParOf" srcId="{27AE0A37-DBF1-4230-B1AE-596E6983E593}" destId="{9CA6D85E-FAA8-48EC-8205-66D34D5E3CCA}" srcOrd="10" destOrd="0" presId="urn:microsoft.com/office/officeart/2005/8/layout/list1#1"/>
    <dgm:cxn modelId="{D64F10AE-1ED9-400A-B2A5-8413BCAA5210}" type="presParOf" srcId="{27AE0A37-DBF1-4230-B1AE-596E6983E593}" destId="{B5B0458A-B66B-45DB-8CE4-2C3C780EAA1A}" srcOrd="11" destOrd="0" presId="urn:microsoft.com/office/officeart/2005/8/layout/list1#1"/>
    <dgm:cxn modelId="{EBDE6D2F-AEBA-4375-8811-D82A2BD47A91}" type="presParOf" srcId="{27AE0A37-DBF1-4230-B1AE-596E6983E593}" destId="{E12EDA6D-34AD-4EE0-A95C-90A0C0A7BD14}" srcOrd="12" destOrd="0" presId="urn:microsoft.com/office/officeart/2005/8/layout/list1#1"/>
    <dgm:cxn modelId="{A7189266-CDF5-4E44-89DE-03D340BC9AF0}" type="presParOf" srcId="{E12EDA6D-34AD-4EE0-A95C-90A0C0A7BD14}" destId="{F5293A3B-5CCA-4BD1-9E11-354A878E42D5}" srcOrd="0" destOrd="0" presId="urn:microsoft.com/office/officeart/2005/8/layout/list1#1"/>
    <dgm:cxn modelId="{CB154B89-BEF9-4D21-9A68-957685F1DB48}" type="presParOf" srcId="{E12EDA6D-34AD-4EE0-A95C-90A0C0A7BD14}" destId="{7FE73390-AC8E-4564-9577-745B7E5AB39B}" srcOrd="1" destOrd="0" presId="urn:microsoft.com/office/officeart/2005/8/layout/list1#1"/>
    <dgm:cxn modelId="{36831697-50E0-49C9-B618-82011D3537A9}" type="presParOf" srcId="{27AE0A37-DBF1-4230-B1AE-596E6983E593}" destId="{DF98A8AB-BB7F-4616-95D0-0A30CC2DFFA0}" srcOrd="13" destOrd="0" presId="urn:microsoft.com/office/officeart/2005/8/layout/list1#1"/>
    <dgm:cxn modelId="{A31D34E0-59EE-46B4-83EA-BBB375395DE2}" type="presParOf" srcId="{27AE0A37-DBF1-4230-B1AE-596E6983E593}" destId="{D9BB8772-CE21-4F56-82BF-3F89660EF56F}" srcOrd="14" destOrd="0" presId="urn:microsoft.com/office/officeart/2005/8/layout/list1#1"/>
    <dgm:cxn modelId="{3368890E-8D14-40F7-BF61-39642048BD39}" type="presParOf" srcId="{27AE0A37-DBF1-4230-B1AE-596E6983E593}" destId="{F2363D2C-2C58-4D07-992E-FFB06FBCD5DB}" srcOrd="15" destOrd="0" presId="urn:microsoft.com/office/officeart/2005/8/layout/list1#1"/>
    <dgm:cxn modelId="{5A7F920C-D925-4F3F-A873-9631D7EFA2EE}" type="presParOf" srcId="{27AE0A37-DBF1-4230-B1AE-596E6983E593}" destId="{B3766F93-B7BD-4109-819F-CFC4C897105A}" srcOrd="16" destOrd="0" presId="urn:microsoft.com/office/officeart/2005/8/layout/list1#1"/>
    <dgm:cxn modelId="{91E83234-0903-4EFB-B289-2297A19080CD}" type="presParOf" srcId="{B3766F93-B7BD-4109-819F-CFC4C897105A}" destId="{67531C01-0C34-4279-B5F4-2B3F89E75D65}" srcOrd="0" destOrd="0" presId="urn:microsoft.com/office/officeart/2005/8/layout/list1#1"/>
    <dgm:cxn modelId="{D4132435-27B8-494C-8C11-F5A12F839994}" type="presParOf" srcId="{B3766F93-B7BD-4109-819F-CFC4C897105A}" destId="{591352B7-3C1F-425F-935D-41769C20A981}" srcOrd="1" destOrd="0" presId="urn:microsoft.com/office/officeart/2005/8/layout/list1#1"/>
    <dgm:cxn modelId="{711F503C-8AD7-42E9-811F-88916821C406}" type="presParOf" srcId="{27AE0A37-DBF1-4230-B1AE-596E6983E593}" destId="{39CF3AF3-1701-403B-B400-2D20BE3FFD62}" srcOrd="17" destOrd="0" presId="urn:microsoft.com/office/officeart/2005/8/layout/list1#1"/>
    <dgm:cxn modelId="{60348771-6317-4AB4-8CC5-6535D8831CDE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DFC3C8-1B83-4844-B93D-DB814290A4BD}" type="doc">
      <dgm:prSet loTypeId="urn:microsoft.com/office/officeart/2005/8/layout/list1#1" loCatId="list" qsTypeId="urn:microsoft.com/office/officeart/2005/8/quickstyle/simple4#1" qsCatId="simple" csTypeId="urn:microsoft.com/office/officeart/2005/8/colors/accent1_4#1" csCatId="mainScheme" phldr="1"/>
      <dgm:spPr/>
      <dgm:t>
        <a:bodyPr/>
        <a:lstStyle/>
        <a:p>
          <a:endParaRPr lang="en-US"/>
        </a:p>
      </dgm:t>
    </dgm:pt>
    <dgm:pt modelId="{FFCB4E5F-F18C-4D0D-ABDF-EAB06DA533C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b="1" dirty="0">
            <a:solidFill>
              <a:schemeClr val="tx2">
                <a:lumMod val="60000"/>
                <a:lumOff val="4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0BC73811-6088-4903-8B52-8BB848D1B980}" type="parTrans" cxnId="{042EDBA5-870A-4789-91E6-FA3891035B0D}">
      <dgm:prSet/>
      <dgm:spPr/>
      <dgm:t>
        <a:bodyPr/>
        <a:lstStyle/>
        <a:p>
          <a:endParaRPr lang="en-US"/>
        </a:p>
      </dgm:t>
    </dgm:pt>
    <dgm:pt modelId="{2A758D79-7EBF-4089-B61D-6B04FDD50FBA}" type="sibTrans" cxnId="{042EDBA5-870A-4789-91E6-FA3891035B0D}">
      <dgm:prSet/>
      <dgm:spPr/>
      <dgm:t>
        <a:bodyPr/>
        <a:lstStyle/>
        <a:p>
          <a:endParaRPr lang="en-US"/>
        </a:p>
      </dgm:t>
    </dgm:pt>
    <dgm:pt modelId="{02236960-1D7B-486A-BDBB-93EEF86337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b="1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七、十大科技系统之</a:t>
          </a:r>
          <a:r>
            <a:rPr lang="zh-CN" altLang="en-US" b="1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b="1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786D4056-81D5-4B04-8737-85E75E8DCA85}" type="parTrans" cxnId="{752E1355-567A-4630-9D99-C028012F5413}">
      <dgm:prSet/>
      <dgm:spPr/>
      <dgm:t>
        <a:bodyPr/>
        <a:lstStyle/>
        <a:p>
          <a:endParaRPr lang="en-US"/>
        </a:p>
      </dgm:t>
    </dgm:pt>
    <dgm:pt modelId="{4BAD7116-7489-4BF3-990C-53B3800B0AC0}" type="sibTrans" cxnId="{752E1355-567A-4630-9D99-C028012F5413}">
      <dgm:prSet/>
      <dgm:spPr/>
      <dgm:t>
        <a:bodyPr/>
        <a:lstStyle/>
        <a:p>
          <a:endParaRPr lang="en-US"/>
        </a:p>
      </dgm:t>
    </dgm:pt>
    <dgm:pt modelId="{1C2BBE67-6FC8-43E8-B77F-BB24ED5ED12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九、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b="1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61B8F060-D7F2-42C4-8173-6539C16DD4A1}" type="parTrans" cxnId="{31E36064-1D00-479B-9988-F4038E402DFF}">
      <dgm:prSet/>
      <dgm:spPr/>
      <dgm:t>
        <a:bodyPr/>
        <a:lstStyle/>
        <a:p>
          <a:endParaRPr lang="en-US"/>
        </a:p>
      </dgm:t>
    </dgm:pt>
    <dgm:pt modelId="{2CED2CD6-573B-4BF6-87C9-F0A595F333B6}" type="sibTrans" cxnId="{31E36064-1D00-479B-9988-F4038E402DFF}">
      <dgm:prSet/>
      <dgm:spPr/>
      <dgm:t>
        <a:bodyPr/>
        <a:lstStyle/>
        <a:p>
          <a:endParaRPr lang="en-US"/>
        </a:p>
      </dgm:t>
    </dgm:pt>
    <dgm:pt modelId="{41FF15DD-54DF-4060-B43A-41846C8BFC0D}">
      <dgm:prSet phldrT="[文本]" phldr="0" custT="0"/>
      <dgm:spPr>
        <a:solidFill>
          <a:schemeClr val="accent5">
            <a:lumMod val="60000"/>
            <a:lumOff val="4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八、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gm:t>
    </dgm:pt>
    <dgm:pt modelId="{D90C565F-81AE-4E98-835C-44B12E069BB8}" type="sibTrans" cxnId="{2B1A6066-3555-43FB-BF69-3293C68209C9}">
      <dgm:prSet/>
      <dgm:spPr/>
      <dgm:t>
        <a:bodyPr/>
        <a:lstStyle/>
        <a:p>
          <a:endParaRPr lang="en-US"/>
        </a:p>
      </dgm:t>
    </dgm:pt>
    <dgm:pt modelId="{6F01D3C8-2F2B-4A6F-B219-F56B259770A2}" type="parTrans" cxnId="{2B1A6066-3555-43FB-BF69-3293C68209C9}">
      <dgm:prSet/>
      <dgm:spPr/>
      <dgm:t>
        <a:bodyPr/>
        <a:lstStyle/>
        <a:p>
          <a:endParaRPr lang="en-US"/>
        </a:p>
      </dgm:t>
    </dgm:pt>
    <dgm:pt modelId="{21627EB4-4E33-4228-A1ED-72C829A6D2C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十、</a:t>
          </a:r>
          <a:r>
            <a:rPr kumimoji="0"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b="1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b="1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gm:t>
    </dgm:pt>
    <dgm:pt modelId="{A09D1459-ADFC-4C96-A8F1-B2728F5119C9}" type="par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471CDAD5-BD42-405A-81DB-827CD4BDA944}" type="sibTrans" cxnId="{E8A9A1A6-9B4E-443A-B7FA-F59BEB729439}">
      <dgm:prSet/>
      <dgm:spPr/>
      <dgm:t>
        <a:bodyPr/>
        <a:lstStyle/>
        <a:p>
          <a:endParaRPr lang="zh-CN" altLang="en-US"/>
        </a:p>
      </dgm:t>
    </dgm:pt>
    <dgm:pt modelId="{27AE0A37-DBF1-4230-B1AE-596E6983E593}" type="pres">
      <dgm:prSet presAssocID="{5ADFC3C8-1B83-4844-B93D-DB814290A4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F3611-C745-48FE-BAC5-9124776DD1F4}" type="pres">
      <dgm:prSet presAssocID="{FFCB4E5F-F18C-4D0D-ABDF-EAB06DA533C1}" presName="parentLin" presStyleCnt="0"/>
      <dgm:spPr/>
      <dgm:t>
        <a:bodyPr/>
        <a:lstStyle/>
        <a:p>
          <a:endParaRPr lang="en-US"/>
        </a:p>
      </dgm:t>
    </dgm:pt>
    <dgm:pt modelId="{AE32F2F4-92B7-4DBF-8300-57637CF7C765}" type="pres">
      <dgm:prSet presAssocID="{FFCB4E5F-F18C-4D0D-ABDF-EAB06DA533C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FB278CD7-C13F-49A2-8046-94C9D30763BC}" type="pres">
      <dgm:prSet presAssocID="{FFCB4E5F-F18C-4D0D-ABDF-EAB06DA533C1}" presName="parentText" presStyleLbl="node1" presStyleIdx="0" presStyleCnt="5" custLinFactNeighborX="6205" custLinFactNeighborY="-8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F394A-6E63-4933-951F-84712D3DCDA9}" type="pres">
      <dgm:prSet presAssocID="{FFCB4E5F-F18C-4D0D-ABDF-EAB06DA533C1}" presName="negativeSpace" presStyleCnt="0"/>
      <dgm:spPr/>
      <dgm:t>
        <a:bodyPr/>
        <a:lstStyle/>
        <a:p>
          <a:endParaRPr lang="en-US"/>
        </a:p>
      </dgm:t>
    </dgm:pt>
    <dgm:pt modelId="{9A24C7E0-CAC7-4050-BAC0-87CF956D2EA3}" type="pres">
      <dgm:prSet presAssocID="{FFCB4E5F-F18C-4D0D-ABDF-EAB06DA533C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24B49-C63A-4CB2-811B-175261D9ED32}" type="pres">
      <dgm:prSet presAssocID="{2A758D79-7EBF-4089-B61D-6B04FDD50FBA}" presName="spaceBetweenRectangles" presStyleCnt="0"/>
      <dgm:spPr/>
      <dgm:t>
        <a:bodyPr/>
        <a:lstStyle/>
        <a:p>
          <a:endParaRPr lang="en-US"/>
        </a:p>
      </dgm:t>
    </dgm:pt>
    <dgm:pt modelId="{96442704-3A13-423E-9D65-EC18475BB1F1}" type="pres">
      <dgm:prSet presAssocID="{02236960-1D7B-486A-BDBB-93EEF863374C}" presName="parentLin" presStyleCnt="0"/>
      <dgm:spPr/>
      <dgm:t>
        <a:bodyPr/>
        <a:lstStyle/>
        <a:p>
          <a:endParaRPr lang="en-US"/>
        </a:p>
      </dgm:t>
    </dgm:pt>
    <dgm:pt modelId="{0FCB71A9-D9F1-485C-AAC7-21954139CAE3}" type="pres">
      <dgm:prSet presAssocID="{02236960-1D7B-486A-BDBB-93EEF863374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0250404-F357-4DBF-8721-BA0B55938D81}" type="pres">
      <dgm:prSet presAssocID="{02236960-1D7B-486A-BDBB-93EEF86337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BA070-71AD-4811-A063-D3F3D38C2F4D}" type="pres">
      <dgm:prSet presAssocID="{02236960-1D7B-486A-BDBB-93EEF863374C}" presName="negativeSpace" presStyleCnt="0"/>
      <dgm:spPr/>
      <dgm:t>
        <a:bodyPr/>
        <a:lstStyle/>
        <a:p>
          <a:endParaRPr lang="en-US"/>
        </a:p>
      </dgm:t>
    </dgm:pt>
    <dgm:pt modelId="{F946DE0A-45B0-4FCE-B021-C0C8FF4C251B}" type="pres">
      <dgm:prSet presAssocID="{02236960-1D7B-486A-BDBB-93EEF863374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0F73D-9EC7-4AE3-BF1E-854ADF14240F}" type="pres">
      <dgm:prSet presAssocID="{4BAD7116-7489-4BF3-990C-53B3800B0AC0}" presName="spaceBetweenRectangles" presStyleCnt="0"/>
      <dgm:spPr/>
      <dgm:t>
        <a:bodyPr/>
        <a:lstStyle/>
        <a:p>
          <a:endParaRPr lang="en-US"/>
        </a:p>
      </dgm:t>
    </dgm:pt>
    <dgm:pt modelId="{3CC130E9-2C7B-4CE5-98DD-F1A397C84955}" type="pres">
      <dgm:prSet presAssocID="{41FF15DD-54DF-4060-B43A-41846C8BFC0D}" presName="parentLin" presStyleCnt="0"/>
      <dgm:spPr/>
      <dgm:t>
        <a:bodyPr/>
        <a:lstStyle/>
        <a:p>
          <a:endParaRPr lang="en-US"/>
        </a:p>
      </dgm:t>
    </dgm:pt>
    <dgm:pt modelId="{0C8C17D2-410E-4B67-9D77-CF65DFDC5E4A}" type="pres">
      <dgm:prSet presAssocID="{41FF15DD-54DF-4060-B43A-41846C8BFC0D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4E70E92-8BBD-435E-AF36-9052E507C469}" type="pres">
      <dgm:prSet presAssocID="{41FF15DD-54DF-4060-B43A-41846C8BFC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61F8-9EFA-449D-B54D-D56F8D60376B}" type="pres">
      <dgm:prSet presAssocID="{41FF15DD-54DF-4060-B43A-41846C8BFC0D}" presName="negativeSpace" presStyleCnt="0"/>
      <dgm:spPr/>
      <dgm:t>
        <a:bodyPr/>
        <a:lstStyle/>
        <a:p>
          <a:endParaRPr lang="en-US"/>
        </a:p>
      </dgm:t>
    </dgm:pt>
    <dgm:pt modelId="{9CA6D85E-FAA8-48EC-8205-66D34D5E3CCA}" type="pres">
      <dgm:prSet presAssocID="{41FF15DD-54DF-4060-B43A-41846C8BFC0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0458A-B66B-45DB-8CE4-2C3C780EAA1A}" type="pres">
      <dgm:prSet presAssocID="{D90C565F-81AE-4E98-835C-44B12E069BB8}" presName="spaceBetweenRectangles" presStyleCnt="0"/>
      <dgm:spPr/>
      <dgm:t>
        <a:bodyPr/>
        <a:lstStyle/>
        <a:p>
          <a:endParaRPr lang="en-US"/>
        </a:p>
      </dgm:t>
    </dgm:pt>
    <dgm:pt modelId="{E12EDA6D-34AD-4EE0-A95C-90A0C0A7BD14}" type="pres">
      <dgm:prSet presAssocID="{1C2BBE67-6FC8-43E8-B77F-BB24ED5ED129}" presName="parentLin" presStyleCnt="0"/>
      <dgm:spPr/>
      <dgm:t>
        <a:bodyPr/>
        <a:lstStyle/>
        <a:p>
          <a:endParaRPr lang="en-US"/>
        </a:p>
      </dgm:t>
    </dgm:pt>
    <dgm:pt modelId="{F5293A3B-5CCA-4BD1-9E11-354A878E42D5}" type="pres">
      <dgm:prSet presAssocID="{1C2BBE67-6FC8-43E8-B77F-BB24ED5ED12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7FE73390-AC8E-4564-9577-745B7E5AB39B}" type="pres">
      <dgm:prSet presAssocID="{1C2BBE67-6FC8-43E8-B77F-BB24ED5ED12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8A8AB-BB7F-4616-95D0-0A30CC2DFFA0}" type="pres">
      <dgm:prSet presAssocID="{1C2BBE67-6FC8-43E8-B77F-BB24ED5ED129}" presName="negativeSpace" presStyleCnt="0"/>
      <dgm:spPr/>
      <dgm:t>
        <a:bodyPr/>
        <a:lstStyle/>
        <a:p>
          <a:endParaRPr lang="en-US"/>
        </a:p>
      </dgm:t>
    </dgm:pt>
    <dgm:pt modelId="{D9BB8772-CE21-4F56-82BF-3F89660EF56F}" type="pres">
      <dgm:prSet presAssocID="{1C2BBE67-6FC8-43E8-B77F-BB24ED5ED12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63D2C-2C58-4D07-992E-FFB06FBCD5DB}" type="pres">
      <dgm:prSet presAssocID="{2CED2CD6-573B-4BF6-87C9-F0A595F333B6}" presName="spaceBetweenRectangles" presStyleCnt="0"/>
      <dgm:spPr/>
    </dgm:pt>
    <dgm:pt modelId="{B3766F93-B7BD-4109-819F-CFC4C897105A}" type="pres">
      <dgm:prSet presAssocID="{21627EB4-4E33-4228-A1ED-72C829A6D2C0}" presName="parentLin" presStyleCnt="0"/>
      <dgm:spPr/>
    </dgm:pt>
    <dgm:pt modelId="{67531C01-0C34-4279-B5F4-2B3F89E75D65}" type="pres">
      <dgm:prSet presAssocID="{21627EB4-4E33-4228-A1ED-72C829A6D2C0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591352B7-3C1F-425F-935D-41769C20A981}" type="pres">
      <dgm:prSet presAssocID="{21627EB4-4E33-4228-A1ED-72C829A6D2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CF3AF3-1701-403B-B400-2D20BE3FFD62}" type="pres">
      <dgm:prSet presAssocID="{21627EB4-4E33-4228-A1ED-72C829A6D2C0}" presName="negativeSpace" presStyleCnt="0"/>
      <dgm:spPr/>
    </dgm:pt>
    <dgm:pt modelId="{3BCD5134-EAB1-49CE-A445-11826BECC9D4}" type="pres">
      <dgm:prSet presAssocID="{21627EB4-4E33-4228-A1ED-72C829A6D2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3B1B507-F95E-4B28-A1E3-0CFA8BBD7DA8}" type="presOf" srcId="{21627EB4-4E33-4228-A1ED-72C829A6D2C0}" destId="{591352B7-3C1F-425F-935D-41769C20A981}" srcOrd="1" destOrd="0" presId="urn:microsoft.com/office/officeart/2005/8/layout/list1#1"/>
    <dgm:cxn modelId="{CA5FEA1E-7A70-41BD-8A15-76876C78BC8B}" type="presOf" srcId="{02236960-1D7B-486A-BDBB-93EEF863374C}" destId="{A0250404-F357-4DBF-8721-BA0B55938D81}" srcOrd="1" destOrd="0" presId="urn:microsoft.com/office/officeart/2005/8/layout/list1#1"/>
    <dgm:cxn modelId="{AC37D7D7-44C0-426B-9D47-E224F4F4E787}" type="presOf" srcId="{FFCB4E5F-F18C-4D0D-ABDF-EAB06DA533C1}" destId="{FB278CD7-C13F-49A2-8046-94C9D30763BC}" srcOrd="1" destOrd="0" presId="urn:microsoft.com/office/officeart/2005/8/layout/list1#1"/>
    <dgm:cxn modelId="{B760DB94-83BA-402F-AACC-1C4597E622BE}" type="presOf" srcId="{1C2BBE67-6FC8-43E8-B77F-BB24ED5ED129}" destId="{7FE73390-AC8E-4564-9577-745B7E5AB39B}" srcOrd="1" destOrd="0" presId="urn:microsoft.com/office/officeart/2005/8/layout/list1#1"/>
    <dgm:cxn modelId="{042EDBA5-870A-4789-91E6-FA3891035B0D}" srcId="{5ADFC3C8-1B83-4844-B93D-DB814290A4BD}" destId="{FFCB4E5F-F18C-4D0D-ABDF-EAB06DA533C1}" srcOrd="0" destOrd="0" parTransId="{0BC73811-6088-4903-8B52-8BB848D1B980}" sibTransId="{2A758D79-7EBF-4089-B61D-6B04FDD50FBA}"/>
    <dgm:cxn modelId="{2B1A6066-3555-43FB-BF69-3293C68209C9}" srcId="{5ADFC3C8-1B83-4844-B93D-DB814290A4BD}" destId="{41FF15DD-54DF-4060-B43A-41846C8BFC0D}" srcOrd="2" destOrd="0" parTransId="{6F01D3C8-2F2B-4A6F-B219-F56B259770A2}" sibTransId="{D90C565F-81AE-4E98-835C-44B12E069BB8}"/>
    <dgm:cxn modelId="{EC23A3F0-277B-4EC6-BCBA-A8492801D143}" type="presOf" srcId="{FFCB4E5F-F18C-4D0D-ABDF-EAB06DA533C1}" destId="{AE32F2F4-92B7-4DBF-8300-57637CF7C765}" srcOrd="0" destOrd="0" presId="urn:microsoft.com/office/officeart/2005/8/layout/list1#1"/>
    <dgm:cxn modelId="{41D33E1F-C6F0-42FF-A72C-F274430442E2}" type="presOf" srcId="{21627EB4-4E33-4228-A1ED-72C829A6D2C0}" destId="{67531C01-0C34-4279-B5F4-2B3F89E75D65}" srcOrd="0" destOrd="0" presId="urn:microsoft.com/office/officeart/2005/8/layout/list1#1"/>
    <dgm:cxn modelId="{E8944180-8A6B-446C-8BE7-882D9C6379F2}" type="presOf" srcId="{41FF15DD-54DF-4060-B43A-41846C8BFC0D}" destId="{0C8C17D2-410E-4B67-9D77-CF65DFDC5E4A}" srcOrd="0" destOrd="0" presId="urn:microsoft.com/office/officeart/2005/8/layout/list1#1"/>
    <dgm:cxn modelId="{752E1355-567A-4630-9D99-C028012F5413}" srcId="{5ADFC3C8-1B83-4844-B93D-DB814290A4BD}" destId="{02236960-1D7B-486A-BDBB-93EEF863374C}" srcOrd="1" destOrd="0" parTransId="{786D4056-81D5-4B04-8737-85E75E8DCA85}" sibTransId="{4BAD7116-7489-4BF3-990C-53B3800B0AC0}"/>
    <dgm:cxn modelId="{BFC3B513-1B72-4E92-B8D4-392CF9BB5B1F}" type="presOf" srcId="{1C2BBE67-6FC8-43E8-B77F-BB24ED5ED129}" destId="{F5293A3B-5CCA-4BD1-9E11-354A878E42D5}" srcOrd="0" destOrd="0" presId="urn:microsoft.com/office/officeart/2005/8/layout/list1#1"/>
    <dgm:cxn modelId="{1887B6DF-D2C4-4E59-BE21-A8A4688446A8}" type="presOf" srcId="{41FF15DD-54DF-4060-B43A-41846C8BFC0D}" destId="{74E70E92-8BBD-435E-AF36-9052E507C469}" srcOrd="1" destOrd="0" presId="urn:microsoft.com/office/officeart/2005/8/layout/list1#1"/>
    <dgm:cxn modelId="{31E36064-1D00-479B-9988-F4038E402DFF}" srcId="{5ADFC3C8-1B83-4844-B93D-DB814290A4BD}" destId="{1C2BBE67-6FC8-43E8-B77F-BB24ED5ED129}" srcOrd="3" destOrd="0" parTransId="{61B8F060-D7F2-42C4-8173-6539C16DD4A1}" sibTransId="{2CED2CD6-573B-4BF6-87C9-F0A595F333B6}"/>
    <dgm:cxn modelId="{C50535F0-4231-4CAF-8783-E3B7AB7F8A79}" type="presOf" srcId="{5ADFC3C8-1B83-4844-B93D-DB814290A4BD}" destId="{27AE0A37-DBF1-4230-B1AE-596E6983E593}" srcOrd="0" destOrd="0" presId="urn:microsoft.com/office/officeart/2005/8/layout/list1#1"/>
    <dgm:cxn modelId="{E8A9A1A6-9B4E-443A-B7FA-F59BEB729439}" srcId="{5ADFC3C8-1B83-4844-B93D-DB814290A4BD}" destId="{21627EB4-4E33-4228-A1ED-72C829A6D2C0}" srcOrd="4" destOrd="0" parTransId="{A09D1459-ADFC-4C96-A8F1-B2728F5119C9}" sibTransId="{471CDAD5-BD42-405A-81DB-827CD4BDA944}"/>
    <dgm:cxn modelId="{BD653DF0-E2C3-440F-A17C-58B18707B834}" type="presOf" srcId="{02236960-1D7B-486A-BDBB-93EEF863374C}" destId="{0FCB71A9-D9F1-485C-AAC7-21954139CAE3}" srcOrd="0" destOrd="0" presId="urn:microsoft.com/office/officeart/2005/8/layout/list1#1"/>
    <dgm:cxn modelId="{48BA8465-9920-4408-AEF4-BC592B71124F}" type="presParOf" srcId="{27AE0A37-DBF1-4230-B1AE-596E6983E593}" destId="{9E0F3611-C745-48FE-BAC5-9124776DD1F4}" srcOrd="0" destOrd="0" presId="urn:microsoft.com/office/officeart/2005/8/layout/list1#1"/>
    <dgm:cxn modelId="{04B0F710-B05A-4F2F-91BC-275BDCA25448}" type="presParOf" srcId="{9E0F3611-C745-48FE-BAC5-9124776DD1F4}" destId="{AE32F2F4-92B7-4DBF-8300-57637CF7C765}" srcOrd="0" destOrd="0" presId="urn:microsoft.com/office/officeart/2005/8/layout/list1#1"/>
    <dgm:cxn modelId="{9B7DE0F6-91B3-4C6A-90DD-81B5702BBE9D}" type="presParOf" srcId="{9E0F3611-C745-48FE-BAC5-9124776DD1F4}" destId="{FB278CD7-C13F-49A2-8046-94C9D30763BC}" srcOrd="1" destOrd="0" presId="urn:microsoft.com/office/officeart/2005/8/layout/list1#1"/>
    <dgm:cxn modelId="{E140BEAB-6EB8-464F-905C-C547C3DD93A6}" type="presParOf" srcId="{27AE0A37-DBF1-4230-B1AE-596E6983E593}" destId="{A11F394A-6E63-4933-951F-84712D3DCDA9}" srcOrd="1" destOrd="0" presId="urn:microsoft.com/office/officeart/2005/8/layout/list1#1"/>
    <dgm:cxn modelId="{72BFA89F-7282-4ECD-9159-3D2475FDCE6C}" type="presParOf" srcId="{27AE0A37-DBF1-4230-B1AE-596E6983E593}" destId="{9A24C7E0-CAC7-4050-BAC0-87CF956D2EA3}" srcOrd="2" destOrd="0" presId="urn:microsoft.com/office/officeart/2005/8/layout/list1#1"/>
    <dgm:cxn modelId="{06CDCE9D-768B-4262-BC6D-C589918AF865}" type="presParOf" srcId="{27AE0A37-DBF1-4230-B1AE-596E6983E593}" destId="{7B924B49-C63A-4CB2-811B-175261D9ED32}" srcOrd="3" destOrd="0" presId="urn:microsoft.com/office/officeart/2005/8/layout/list1#1"/>
    <dgm:cxn modelId="{ED9FAA02-B396-4B0A-AB58-EA41EAC87D84}" type="presParOf" srcId="{27AE0A37-DBF1-4230-B1AE-596E6983E593}" destId="{96442704-3A13-423E-9D65-EC18475BB1F1}" srcOrd="4" destOrd="0" presId="urn:microsoft.com/office/officeart/2005/8/layout/list1#1"/>
    <dgm:cxn modelId="{6AE0E7AA-AB0A-414E-A250-8F40CB0E51A8}" type="presParOf" srcId="{96442704-3A13-423E-9D65-EC18475BB1F1}" destId="{0FCB71A9-D9F1-485C-AAC7-21954139CAE3}" srcOrd="0" destOrd="0" presId="urn:microsoft.com/office/officeart/2005/8/layout/list1#1"/>
    <dgm:cxn modelId="{A03697BF-E60E-44AD-8203-8DF7A06FC8BF}" type="presParOf" srcId="{96442704-3A13-423E-9D65-EC18475BB1F1}" destId="{A0250404-F357-4DBF-8721-BA0B55938D81}" srcOrd="1" destOrd="0" presId="urn:microsoft.com/office/officeart/2005/8/layout/list1#1"/>
    <dgm:cxn modelId="{87419F26-280B-4074-885B-082F3F52E57F}" type="presParOf" srcId="{27AE0A37-DBF1-4230-B1AE-596E6983E593}" destId="{BEABA070-71AD-4811-A063-D3F3D38C2F4D}" srcOrd="5" destOrd="0" presId="urn:microsoft.com/office/officeart/2005/8/layout/list1#1"/>
    <dgm:cxn modelId="{4895726F-5C6B-44A3-93B9-BC2BDFE85B42}" type="presParOf" srcId="{27AE0A37-DBF1-4230-B1AE-596E6983E593}" destId="{F946DE0A-45B0-4FCE-B021-C0C8FF4C251B}" srcOrd="6" destOrd="0" presId="urn:microsoft.com/office/officeart/2005/8/layout/list1#1"/>
    <dgm:cxn modelId="{4781D347-8815-4FB3-8C5E-CE97FD1068BC}" type="presParOf" srcId="{27AE0A37-DBF1-4230-B1AE-596E6983E593}" destId="{1650F73D-9EC7-4AE3-BF1E-854ADF14240F}" srcOrd="7" destOrd="0" presId="urn:microsoft.com/office/officeart/2005/8/layout/list1#1"/>
    <dgm:cxn modelId="{D1F7413D-5175-4815-9A7E-0EEF551E8400}" type="presParOf" srcId="{27AE0A37-DBF1-4230-B1AE-596E6983E593}" destId="{3CC130E9-2C7B-4CE5-98DD-F1A397C84955}" srcOrd="8" destOrd="0" presId="urn:microsoft.com/office/officeart/2005/8/layout/list1#1"/>
    <dgm:cxn modelId="{127A1C82-E732-4666-BE4F-3B85B902BBAD}" type="presParOf" srcId="{3CC130E9-2C7B-4CE5-98DD-F1A397C84955}" destId="{0C8C17D2-410E-4B67-9D77-CF65DFDC5E4A}" srcOrd="0" destOrd="0" presId="urn:microsoft.com/office/officeart/2005/8/layout/list1#1"/>
    <dgm:cxn modelId="{BCA7FCF2-617C-46D5-84D0-8EC2C413F2C9}" type="presParOf" srcId="{3CC130E9-2C7B-4CE5-98DD-F1A397C84955}" destId="{74E70E92-8BBD-435E-AF36-9052E507C469}" srcOrd="1" destOrd="0" presId="urn:microsoft.com/office/officeart/2005/8/layout/list1#1"/>
    <dgm:cxn modelId="{E9D261C7-2359-4D6A-9373-6433B39DDDA3}" type="presParOf" srcId="{27AE0A37-DBF1-4230-B1AE-596E6983E593}" destId="{F54E61F8-9EFA-449D-B54D-D56F8D60376B}" srcOrd="9" destOrd="0" presId="urn:microsoft.com/office/officeart/2005/8/layout/list1#1"/>
    <dgm:cxn modelId="{40CF9F73-9388-445A-A585-EF14D7F81C60}" type="presParOf" srcId="{27AE0A37-DBF1-4230-B1AE-596E6983E593}" destId="{9CA6D85E-FAA8-48EC-8205-66D34D5E3CCA}" srcOrd="10" destOrd="0" presId="urn:microsoft.com/office/officeart/2005/8/layout/list1#1"/>
    <dgm:cxn modelId="{71F0DA9A-73D2-42D8-97F6-CF9EE2DE7136}" type="presParOf" srcId="{27AE0A37-DBF1-4230-B1AE-596E6983E593}" destId="{B5B0458A-B66B-45DB-8CE4-2C3C780EAA1A}" srcOrd="11" destOrd="0" presId="urn:microsoft.com/office/officeart/2005/8/layout/list1#1"/>
    <dgm:cxn modelId="{FB20E8C9-ED94-47C3-9691-55DDE317EEDA}" type="presParOf" srcId="{27AE0A37-DBF1-4230-B1AE-596E6983E593}" destId="{E12EDA6D-34AD-4EE0-A95C-90A0C0A7BD14}" srcOrd="12" destOrd="0" presId="urn:microsoft.com/office/officeart/2005/8/layout/list1#1"/>
    <dgm:cxn modelId="{89E9D97A-8402-41C9-9928-B19DBD46E979}" type="presParOf" srcId="{E12EDA6D-34AD-4EE0-A95C-90A0C0A7BD14}" destId="{F5293A3B-5CCA-4BD1-9E11-354A878E42D5}" srcOrd="0" destOrd="0" presId="urn:microsoft.com/office/officeart/2005/8/layout/list1#1"/>
    <dgm:cxn modelId="{32A6F19F-8540-4F98-9E80-D5F321834077}" type="presParOf" srcId="{E12EDA6D-34AD-4EE0-A95C-90A0C0A7BD14}" destId="{7FE73390-AC8E-4564-9577-745B7E5AB39B}" srcOrd="1" destOrd="0" presId="urn:microsoft.com/office/officeart/2005/8/layout/list1#1"/>
    <dgm:cxn modelId="{6578CAB1-9F4C-4CF4-93DA-1504FE6A279D}" type="presParOf" srcId="{27AE0A37-DBF1-4230-B1AE-596E6983E593}" destId="{DF98A8AB-BB7F-4616-95D0-0A30CC2DFFA0}" srcOrd="13" destOrd="0" presId="urn:microsoft.com/office/officeart/2005/8/layout/list1#1"/>
    <dgm:cxn modelId="{D8077641-B887-4847-A835-78C85B0016E0}" type="presParOf" srcId="{27AE0A37-DBF1-4230-B1AE-596E6983E593}" destId="{D9BB8772-CE21-4F56-82BF-3F89660EF56F}" srcOrd="14" destOrd="0" presId="urn:microsoft.com/office/officeart/2005/8/layout/list1#1"/>
    <dgm:cxn modelId="{933F23D3-74CF-40A8-9FE9-E9A3D085C1FD}" type="presParOf" srcId="{27AE0A37-DBF1-4230-B1AE-596E6983E593}" destId="{F2363D2C-2C58-4D07-992E-FFB06FBCD5DB}" srcOrd="15" destOrd="0" presId="urn:microsoft.com/office/officeart/2005/8/layout/list1#1"/>
    <dgm:cxn modelId="{3B705FF5-FA70-4B56-A6B7-511EDF38C409}" type="presParOf" srcId="{27AE0A37-DBF1-4230-B1AE-596E6983E593}" destId="{B3766F93-B7BD-4109-819F-CFC4C897105A}" srcOrd="16" destOrd="0" presId="urn:microsoft.com/office/officeart/2005/8/layout/list1#1"/>
    <dgm:cxn modelId="{6E11AC04-3224-4413-97A6-D7ECECCA4FC4}" type="presParOf" srcId="{B3766F93-B7BD-4109-819F-CFC4C897105A}" destId="{67531C01-0C34-4279-B5F4-2B3F89E75D65}" srcOrd="0" destOrd="0" presId="urn:microsoft.com/office/officeart/2005/8/layout/list1#1"/>
    <dgm:cxn modelId="{C1D0E98A-DE85-45F5-88F4-9D06793F51C1}" type="presParOf" srcId="{B3766F93-B7BD-4109-819F-CFC4C897105A}" destId="{591352B7-3C1F-425F-935D-41769C20A981}" srcOrd="1" destOrd="0" presId="urn:microsoft.com/office/officeart/2005/8/layout/list1#1"/>
    <dgm:cxn modelId="{93C257D8-4670-4D4B-9F24-A4CBFE99DB78}" type="presParOf" srcId="{27AE0A37-DBF1-4230-B1AE-596E6983E593}" destId="{39CF3AF3-1701-403B-B400-2D20BE3FFD62}" srcOrd="17" destOrd="0" presId="urn:microsoft.com/office/officeart/2005/8/layout/list1#1"/>
    <dgm:cxn modelId="{B5C1B3F7-D6D1-4264-AE08-A614A16C608D}" type="presParOf" srcId="{27AE0A37-DBF1-4230-B1AE-596E6983E593}" destId="{3BCD5134-EAB1-49CE-A445-11826BECC9D4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5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3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69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三、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③～天棚辐射系统</a:t>
          </a:r>
        </a:p>
      </dsp:txBody>
      <dsp:txXfrm>
        <a:off x="486109" y="2121172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四、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sz="2200" b="1" kern="1200" dirty="0">
            <a:solidFill>
              <a:schemeClr val="tx2">
                <a:lumMod val="60000"/>
                <a:lumOff val="4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49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七、十大科技系统之</a:t>
          </a:r>
          <a:r>
            <a:rPr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sz="2200" b="1" kern="1200" dirty="0">
            <a:solidFill>
              <a:schemeClr val="tx2">
                <a:lumMod val="40000"/>
                <a:lumOff val="6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2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70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八、十大科技系统之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sp:txBody>
      <dsp:txXfrm>
        <a:off x="486109" y="2121173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九、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sz="2200" b="1" kern="1200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sz="2200" b="1" kern="1200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sz="2200" b="1" kern="1200" dirty="0">
            <a:solidFill>
              <a:schemeClr val="tx2">
                <a:lumMod val="60000"/>
                <a:lumOff val="4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49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七、十大科技系统之</a:t>
          </a:r>
          <a:r>
            <a:rPr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sz="2200" b="1" kern="1200" dirty="0">
            <a:solidFill>
              <a:schemeClr val="tx2">
                <a:lumMod val="40000"/>
                <a:lumOff val="6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2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70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八、十大科技系统之</a:t>
          </a:r>
          <a:r>
            <a:rPr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sp:txBody>
      <dsp:txXfrm>
        <a:off x="486109" y="2121173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九、十大科技系统之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sz="2200" b="1" kern="1200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sz="2200" b="1" kern="1200" dirty="0">
            <a:solidFill>
              <a:schemeClr val="tx2">
                <a:lumMod val="60000"/>
                <a:lumOff val="4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49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七、十大科技系统之</a:t>
          </a:r>
          <a:r>
            <a:rPr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sz="2200" b="1" kern="1200" dirty="0">
            <a:solidFill>
              <a:schemeClr val="tx2">
                <a:lumMod val="40000"/>
                <a:lumOff val="6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2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70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八、十大科技系统之</a:t>
          </a:r>
          <a:r>
            <a:rPr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sp:txBody>
      <dsp:txXfrm>
        <a:off x="486109" y="2121173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</a:rPr>
            <a:t>九、十大科技系统之</a:t>
          </a:r>
          <a:r>
            <a:rPr lang="zh-CN" altLang="en-US" sz="2200" b="1" kern="1200" dirty="0" smtClean="0">
              <a:solidFill>
                <a:schemeClr val="tx2">
                  <a:lumMod val="40000"/>
                  <a:lumOff val="6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sz="2200" b="1" kern="1200" dirty="0">
            <a:solidFill>
              <a:schemeClr val="tx2">
                <a:lumMod val="40000"/>
                <a:lumOff val="6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十、十大科技系统之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9BAC9-D66D-4CB4-A296-A50B719ED8EC}">
      <dsp:nvSpPr>
        <dsp:cNvPr id="0" name=""/>
        <dsp:cNvSpPr/>
      </dsp:nvSpPr>
      <dsp:spPr>
        <a:xfrm>
          <a:off x="-5129564" y="-785776"/>
          <a:ext cx="6108628" cy="6108628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5111B-E0F5-4E80-A1D2-E0845C356F69}">
      <dsp:nvSpPr>
        <dsp:cNvPr id="0" name=""/>
        <dsp:cNvSpPr/>
      </dsp:nvSpPr>
      <dsp:spPr>
        <a:xfrm>
          <a:off x="512642" y="348810"/>
          <a:ext cx="7979235" cy="6979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024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夏热冬冷地区温度舒适度与能耗的关系</a:t>
          </a:r>
          <a:endParaRPr lang="zh-CN" altLang="en-US" sz="3300" kern="1200" dirty="0"/>
        </a:p>
      </dsp:txBody>
      <dsp:txXfrm>
        <a:off x="512642" y="348810"/>
        <a:ext cx="7979235" cy="697983"/>
      </dsp:txXfrm>
    </dsp:sp>
    <dsp:sp modelId="{5C33CF9B-76B2-4201-90EB-6DAC944535E8}">
      <dsp:nvSpPr>
        <dsp:cNvPr id="0" name=""/>
        <dsp:cNvSpPr/>
      </dsp:nvSpPr>
      <dsp:spPr>
        <a:xfrm>
          <a:off x="76403" y="261562"/>
          <a:ext cx="872479" cy="87247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B92C7-FFB1-4D12-8B11-882D84309521}">
      <dsp:nvSpPr>
        <dsp:cNvPr id="0" name=""/>
        <dsp:cNvSpPr/>
      </dsp:nvSpPr>
      <dsp:spPr>
        <a:xfrm>
          <a:off x="912812" y="1395967"/>
          <a:ext cx="7579065" cy="6979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024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夏热冬冷地区隔热与保温的关系</a:t>
          </a:r>
          <a:endParaRPr lang="zh-CN" altLang="en-US" sz="3300" kern="1200" dirty="0"/>
        </a:p>
      </dsp:txBody>
      <dsp:txXfrm>
        <a:off x="912812" y="1395967"/>
        <a:ext cx="7579065" cy="697983"/>
      </dsp:txXfrm>
    </dsp:sp>
    <dsp:sp modelId="{AAC8E1E4-B883-4F6A-9C78-CF4714A446E6}">
      <dsp:nvSpPr>
        <dsp:cNvPr id="0" name=""/>
        <dsp:cNvSpPr/>
      </dsp:nvSpPr>
      <dsp:spPr>
        <a:xfrm>
          <a:off x="476573" y="1308719"/>
          <a:ext cx="872479" cy="87247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7D009-8F03-4B04-A7DB-F1086D95C413}">
      <dsp:nvSpPr>
        <dsp:cNvPr id="0" name=""/>
        <dsp:cNvSpPr/>
      </dsp:nvSpPr>
      <dsp:spPr>
        <a:xfrm>
          <a:off x="912812" y="2443124"/>
          <a:ext cx="7579065" cy="6979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024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夏热冬冷地区外围护的隔热分析</a:t>
          </a:r>
          <a:endParaRPr lang="zh-CN" altLang="en-US" sz="3300" kern="1200" dirty="0"/>
        </a:p>
      </dsp:txBody>
      <dsp:txXfrm>
        <a:off x="912812" y="2443124"/>
        <a:ext cx="7579065" cy="697983"/>
      </dsp:txXfrm>
    </dsp:sp>
    <dsp:sp modelId="{76F0B0E2-DCA5-432D-8E73-C198A1AEE0EC}">
      <dsp:nvSpPr>
        <dsp:cNvPr id="0" name=""/>
        <dsp:cNvSpPr/>
      </dsp:nvSpPr>
      <dsp:spPr>
        <a:xfrm>
          <a:off x="476573" y="2355876"/>
          <a:ext cx="872479" cy="87247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C72A6-024C-46E2-A424-0DFEF7448F96}">
      <dsp:nvSpPr>
        <dsp:cNvPr id="0" name=""/>
        <dsp:cNvSpPr/>
      </dsp:nvSpPr>
      <dsp:spPr>
        <a:xfrm>
          <a:off x="512642" y="3490281"/>
          <a:ext cx="7979235" cy="6979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024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夏热冬冷地区外围护配置结论</a:t>
          </a:r>
          <a:endParaRPr lang="zh-CN" altLang="en-US" sz="3300" kern="1200" dirty="0"/>
        </a:p>
      </dsp:txBody>
      <dsp:txXfrm>
        <a:off x="512642" y="3490281"/>
        <a:ext cx="7979235" cy="697983"/>
      </dsp:txXfrm>
    </dsp:sp>
    <dsp:sp modelId="{731C581C-DB49-46E0-8426-69DBB6BDD66C}">
      <dsp:nvSpPr>
        <dsp:cNvPr id="0" name=""/>
        <dsp:cNvSpPr/>
      </dsp:nvSpPr>
      <dsp:spPr>
        <a:xfrm>
          <a:off x="76403" y="3403033"/>
          <a:ext cx="872479" cy="87247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49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七、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2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70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八、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sp:txBody>
      <dsp:txXfrm>
        <a:off x="486109" y="2121173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九、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十、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210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一、</a:t>
          </a:r>
          <a:r>
            <a:rPr kumimoji="0" lang="zh-CN" altLang="en-US" sz="2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sz="2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5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3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69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三、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③～天棚辐射系统</a:t>
          </a:r>
        </a:p>
      </dsp:txBody>
      <dsp:txXfrm>
        <a:off x="486109" y="2121172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四、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5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二、</a:t>
          </a:r>
          <a:r>
            <a:rPr kumimoji="0" lang="zh-CN" altLang="en-US" sz="2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sz="2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3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69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三、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③～天棚辐射系统</a:t>
          </a:r>
        </a:p>
      </dsp:txBody>
      <dsp:txXfrm>
        <a:off x="486109" y="2121172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四、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5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3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69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三、</a:t>
          </a:r>
          <a:r>
            <a:rPr kumimoji="0" lang="zh-CN" altLang="en-US" sz="2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③～天棚辐射系统</a:t>
          </a:r>
        </a:p>
      </dsp:txBody>
      <dsp:txXfrm>
        <a:off x="486109" y="2121172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四、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5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3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69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三、十大科技系统之③～天棚辐射系统</a:t>
          </a:r>
        </a:p>
      </dsp:txBody>
      <dsp:txXfrm>
        <a:off x="486109" y="2121172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四、十大科技系统之</a:t>
          </a:r>
          <a:r>
            <a:rPr lang="zh-CN" altLang="en-US" sz="2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④～科技家居系统</a:t>
          </a:r>
          <a:endParaRPr lang="en-US" sz="2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一、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①～外遮阳系统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5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二、</a:t>
          </a:r>
          <a:r>
            <a:rPr kumimoji="0"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②～置换式全新风系统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3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69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三、十大科技系统之③～天棚辐射系统</a:t>
          </a:r>
        </a:p>
      </dsp:txBody>
      <dsp:txXfrm>
        <a:off x="486109" y="2121172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rgbClr val="00B0F0"/>
              </a:solidFill>
              <a:latin typeface="等线" pitchFamily="2" charset="-122"/>
              <a:ea typeface="等线" pitchFamily="2" charset="-122"/>
              <a:cs typeface="微软雅黑"/>
            </a:rPr>
            <a:t>四、十大科技系统之④～科技家居系统</a:t>
          </a:r>
          <a:endParaRPr lang="en-US" sz="2200" b="1" kern="1200" dirty="0">
            <a:solidFill>
              <a:srgbClr val="00B0F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rPr>
            <a:t>五、十大科技系统之</a:t>
          </a:r>
          <a:r>
            <a:rPr lang="zh-CN" altLang="en-US" sz="2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rPr>
            <a:t>⑤～外墙保温系统</a:t>
          </a:r>
          <a:endParaRPr lang="en-US" sz="2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49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七、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sz="2200" b="1" kern="1200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2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70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八、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sp:txBody>
      <dsp:txXfrm>
        <a:off x="486109" y="2121173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九、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sz="2200" b="1" kern="1200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sz="2200" b="1" kern="1200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C7E0-CAC7-4050-BAC0-87CF956D2EA3}">
      <dsp:nvSpPr>
        <dsp:cNvPr id="0" name=""/>
        <dsp:cNvSpPr/>
      </dsp:nvSpPr>
      <dsp:spPr>
        <a:xfrm>
          <a:off x="0" y="41834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78CD7-C13F-49A2-8046-94C9D30763BC}">
      <dsp:nvSpPr>
        <dsp:cNvPr id="0" name=""/>
        <dsp:cNvSpPr/>
      </dsp:nvSpPr>
      <dsp:spPr>
        <a:xfrm>
          <a:off x="482601" y="8794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六、</a:t>
          </a:r>
          <a:r>
            <a:rPr kumimoji="0"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⑥～地源热泵系统</a:t>
          </a:r>
          <a:endParaRPr lang="en-US" sz="2200" b="1" kern="1200" dirty="0">
            <a:solidFill>
              <a:schemeClr val="tx2">
                <a:lumMod val="60000"/>
                <a:lumOff val="4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514304" y="119643"/>
        <a:ext cx="6298278" cy="586034"/>
      </dsp:txXfrm>
    </dsp:sp>
    <dsp:sp modelId="{F946DE0A-45B0-4FCE-B021-C0C8FF4C251B}">
      <dsp:nvSpPr>
        <dsp:cNvPr id="0" name=""/>
        <dsp:cNvSpPr/>
      </dsp:nvSpPr>
      <dsp:spPr>
        <a:xfrm>
          <a:off x="0" y="1416269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0404-F357-4DBF-8721-BA0B55938D81}">
      <dsp:nvSpPr>
        <dsp:cNvPr id="0" name=""/>
        <dsp:cNvSpPr/>
      </dsp:nvSpPr>
      <dsp:spPr>
        <a:xfrm>
          <a:off x="454406" y="1091549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zh-CN" altLang="en-US" sz="2200" b="1" kern="12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rPr>
            <a:t>七、十大科技系统之</a:t>
          </a:r>
          <a:r>
            <a:rPr lang="zh-CN" altLang="en-US" sz="2200" b="1" kern="1200" dirty="0" smtClean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rPr>
            <a:t>⑦～健康水系统</a:t>
          </a:r>
          <a:endParaRPr lang="en-US" sz="2200" b="1" kern="1200" dirty="0">
            <a:solidFill>
              <a:srgbClr val="FFFF00"/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1123252"/>
        <a:ext cx="6298278" cy="586034"/>
      </dsp:txXfrm>
    </dsp:sp>
    <dsp:sp modelId="{9CA6D85E-FAA8-48EC-8205-66D34D5E3CCA}">
      <dsp:nvSpPr>
        <dsp:cNvPr id="0" name=""/>
        <dsp:cNvSpPr/>
      </dsp:nvSpPr>
      <dsp:spPr>
        <a:xfrm>
          <a:off x="0" y="241419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70E92-8BBD-435E-AF36-9052E507C469}">
      <dsp:nvSpPr>
        <dsp:cNvPr id="0" name=""/>
        <dsp:cNvSpPr/>
      </dsp:nvSpPr>
      <dsp:spPr>
        <a:xfrm>
          <a:off x="454406" y="2089470"/>
          <a:ext cx="6361684" cy="64944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八、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⑧～隔音降噪系统</a:t>
          </a:r>
        </a:p>
      </dsp:txBody>
      <dsp:txXfrm>
        <a:off x="486109" y="2121173"/>
        <a:ext cx="6298278" cy="586034"/>
      </dsp:txXfrm>
    </dsp:sp>
    <dsp:sp modelId="{D9BB8772-CE21-4F56-82BF-3F89660EF56F}">
      <dsp:nvSpPr>
        <dsp:cNvPr id="0" name=""/>
        <dsp:cNvSpPr/>
      </dsp:nvSpPr>
      <dsp:spPr>
        <a:xfrm>
          <a:off x="0" y="341211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73390-AC8E-4564-9577-745B7E5AB39B}">
      <dsp:nvSpPr>
        <dsp:cNvPr id="0" name=""/>
        <dsp:cNvSpPr/>
      </dsp:nvSpPr>
      <dsp:spPr>
        <a:xfrm>
          <a:off x="454406" y="308739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九、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⑨～同层排水系统</a:t>
          </a:r>
          <a:endParaRPr lang="en-US" sz="2200" b="1" kern="1200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3119093"/>
        <a:ext cx="6298278" cy="586034"/>
      </dsp:txXfrm>
    </dsp:sp>
    <dsp:sp modelId="{3BCD5134-EAB1-49CE-A445-11826BECC9D4}">
      <dsp:nvSpPr>
        <dsp:cNvPr id="0" name=""/>
        <dsp:cNvSpPr/>
      </dsp:nvSpPr>
      <dsp:spPr>
        <a:xfrm>
          <a:off x="0" y="4410030"/>
          <a:ext cx="90881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352B7-3C1F-425F-935D-41769C20A981}">
      <dsp:nvSpPr>
        <dsp:cNvPr id="0" name=""/>
        <dsp:cNvSpPr/>
      </dsp:nvSpPr>
      <dsp:spPr>
        <a:xfrm>
          <a:off x="454406" y="4085310"/>
          <a:ext cx="6361684" cy="6494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457" tIns="0" rIns="240457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十、</a:t>
          </a:r>
          <a:r>
            <a:rPr kumimoji="0"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</a:rPr>
            <a:t>十大科技系统之</a:t>
          </a:r>
          <a:r>
            <a:rPr lang="zh-CN" altLang="en-US" sz="2200" b="1" kern="1200" dirty="0" smtClean="0">
              <a:solidFill>
                <a:schemeClr val="bg2">
                  <a:lumMod val="90000"/>
                </a:schemeClr>
              </a:solidFill>
              <a:latin typeface="等线" pitchFamily="2" charset="-122"/>
              <a:ea typeface="等线" pitchFamily="2" charset="-122"/>
              <a:cs typeface="微软雅黑"/>
            </a:rPr>
            <a:t>⑩～高性能门窗系统</a:t>
          </a:r>
          <a:endParaRPr lang="en-US" sz="2200" b="1" kern="1200" dirty="0">
            <a:solidFill>
              <a:schemeClr val="bg2">
                <a:lumMod val="90000"/>
              </a:schemeClr>
            </a:solidFill>
            <a:latin typeface="等线" pitchFamily="2" charset="-122"/>
            <a:ea typeface="等线" pitchFamily="2" charset="-122"/>
            <a:cs typeface="微软雅黑"/>
          </a:endParaRPr>
        </a:p>
      </dsp:txBody>
      <dsp:txXfrm>
        <a:off x="486109" y="4117013"/>
        <a:ext cx="6298278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7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41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88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70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94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15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51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DA96E64-783D-463C-BA44-F5AF67B4648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8C676CA-DACA-4216-AE75-62203F837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55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ang\Desktop\接待住建厅调研介绍稿\图片1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k object 18"/>
          <p:cNvSpPr/>
          <p:nvPr userDrawn="1"/>
        </p:nvSpPr>
        <p:spPr>
          <a:xfrm>
            <a:off x="252983" y="249936"/>
            <a:ext cx="1915785" cy="541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22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2020ppt模板-16：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0955" y="-10795"/>
            <a:ext cx="12233910" cy="68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3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7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>
              <a:alpha val="8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k object 18"/>
          <p:cNvSpPr/>
          <p:nvPr userDrawn="1"/>
        </p:nvSpPr>
        <p:spPr>
          <a:xfrm>
            <a:off x="252983" y="249936"/>
            <a:ext cx="1915785" cy="541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9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Wang\Desktop\接待住建厅调研介绍稿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3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3" Type="http://schemas.openxmlformats.org/officeDocument/2006/relationships/image" Target="../media/image69.jpeg"/><Relationship Id="rId21" Type="http://schemas.openxmlformats.org/officeDocument/2006/relationships/image" Target="../media/image87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image" Target="../media/image67.png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19" Type="http://schemas.openxmlformats.org/officeDocument/2006/relationships/image" Target="../media/image85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g"/><Relationship Id="rId18" Type="http://schemas.openxmlformats.org/officeDocument/2006/relationships/image" Target="../media/image103.pn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12" Type="http://schemas.openxmlformats.org/officeDocument/2006/relationships/image" Target="../media/image97.jpg"/><Relationship Id="rId17" Type="http://schemas.openxmlformats.org/officeDocument/2006/relationships/image" Target="../media/image102.png"/><Relationship Id="rId2" Type="http://schemas.openxmlformats.org/officeDocument/2006/relationships/image" Target="../media/image67.png"/><Relationship Id="rId16" Type="http://schemas.openxmlformats.org/officeDocument/2006/relationships/image" Target="../media/image10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jpg"/><Relationship Id="rId11" Type="http://schemas.openxmlformats.org/officeDocument/2006/relationships/image" Target="../media/image96.jpg"/><Relationship Id="rId5" Type="http://schemas.openxmlformats.org/officeDocument/2006/relationships/image" Target="../media/image90.jpg"/><Relationship Id="rId15" Type="http://schemas.openxmlformats.org/officeDocument/2006/relationships/image" Target="../media/image100.png"/><Relationship Id="rId10" Type="http://schemas.openxmlformats.org/officeDocument/2006/relationships/image" Target="../media/image95.jpg"/><Relationship Id="rId4" Type="http://schemas.openxmlformats.org/officeDocument/2006/relationships/image" Target="../media/image89.png"/><Relationship Id="rId9" Type="http://schemas.openxmlformats.org/officeDocument/2006/relationships/image" Target="../media/image94.jpg"/><Relationship Id="rId1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13" Type="http://schemas.openxmlformats.org/officeDocument/2006/relationships/image" Target="../media/image114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jpg"/><Relationship Id="rId11" Type="http://schemas.openxmlformats.org/officeDocument/2006/relationships/image" Target="../media/image112.png"/><Relationship Id="rId5" Type="http://schemas.openxmlformats.org/officeDocument/2006/relationships/image" Target="../media/image106.jp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jpeg"/><Relationship Id="rId4" Type="http://schemas.openxmlformats.org/officeDocument/2006/relationships/image" Target="../media/image147.png"/><Relationship Id="rId9" Type="http://schemas.openxmlformats.org/officeDocument/2006/relationships/image" Target="../media/image1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64.png"/><Relationship Id="rId5" Type="http://schemas.openxmlformats.org/officeDocument/2006/relationships/image" Target="../media/image163.jpg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/>
          </p:cNvSpPr>
          <p:nvPr/>
        </p:nvSpPr>
        <p:spPr>
          <a:xfrm>
            <a:off x="2329841" y="637784"/>
            <a:ext cx="7590773" cy="21544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500"/>
              </a:lnSpc>
              <a:spcBef>
                <a:spcPts val="100"/>
              </a:spcBef>
            </a:pPr>
            <a:r>
              <a:rPr lang="zh-CN" altLang="en-US" sz="4000" b="1" dirty="0" smtClean="0">
                <a:solidFill>
                  <a:srgbClr val="FFFFFF"/>
                </a:solidFill>
                <a:latin typeface="等线" pitchFamily="2" charset="-122"/>
                <a:ea typeface="等线" pitchFamily="2" charset="-122"/>
              </a:rPr>
              <a:t>夏</a:t>
            </a:r>
            <a:r>
              <a:rPr lang="zh-CN" altLang="en-US" sz="40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</a:rPr>
              <a:t>热冬冷地区</a:t>
            </a:r>
            <a:endParaRPr lang="en-US" altLang="zh-CN" sz="4000" b="1" dirty="0">
              <a:solidFill>
                <a:srgbClr val="FFFFFF"/>
              </a:solidFill>
              <a:latin typeface="等线" pitchFamily="2" charset="-122"/>
              <a:ea typeface="等线" pitchFamily="2" charset="-122"/>
            </a:endParaRPr>
          </a:p>
          <a:p>
            <a:pPr marL="12700">
              <a:lnSpc>
                <a:spcPts val="5500"/>
              </a:lnSpc>
              <a:spcBef>
                <a:spcPts val="100"/>
              </a:spcBef>
            </a:pPr>
            <a:r>
              <a:rPr lang="zh-CN" altLang="en-US" sz="40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</a:rPr>
              <a:t>基于绿色建筑三</a:t>
            </a:r>
            <a:r>
              <a:rPr lang="zh-CN" altLang="en-US" sz="4000" b="1" dirty="0" smtClean="0">
                <a:solidFill>
                  <a:srgbClr val="FFFFFF"/>
                </a:solidFill>
                <a:latin typeface="等线" pitchFamily="2" charset="-122"/>
                <a:ea typeface="等线" pitchFamily="2" charset="-122"/>
              </a:rPr>
              <a:t>星级落地运营的</a:t>
            </a:r>
            <a:endParaRPr lang="en-US" altLang="zh-CN" sz="4000" b="1" dirty="0" smtClean="0">
              <a:solidFill>
                <a:srgbClr val="FFFFFF"/>
              </a:solidFill>
              <a:latin typeface="等线" pitchFamily="2" charset="-122"/>
              <a:ea typeface="等线" pitchFamily="2" charset="-122"/>
            </a:endParaRPr>
          </a:p>
          <a:p>
            <a:pPr marL="12700">
              <a:lnSpc>
                <a:spcPts val="5500"/>
              </a:lnSpc>
              <a:spcBef>
                <a:spcPts val="100"/>
              </a:spcBef>
            </a:pPr>
            <a:r>
              <a:rPr lang="zh-CN" altLang="en-US" sz="4000" b="1" dirty="0" smtClean="0">
                <a:solidFill>
                  <a:srgbClr val="FFFFFF"/>
                </a:solidFill>
                <a:latin typeface="等线" pitchFamily="2" charset="-122"/>
                <a:ea typeface="等线" pitchFamily="2" charset="-122"/>
              </a:rPr>
              <a:t>建筑技术</a:t>
            </a:r>
            <a:r>
              <a:rPr lang="zh-CN" altLang="en-US" sz="40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</a:rPr>
              <a:t>路线</a:t>
            </a:r>
            <a:endParaRPr lang="en-US" sz="4000" b="1" dirty="0">
              <a:solidFill>
                <a:srgbClr val="FFFFFF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56200" y="3200400"/>
            <a:ext cx="23114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 smtClean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 panose="020B0503020204020204" charset="-122"/>
              </a:rPr>
              <a:t>当代置业～</a:t>
            </a:r>
            <a:r>
              <a:rPr lang="zh-CN" altLang="en-US" sz="2000" b="1" dirty="0" smtClean="0">
                <a:solidFill>
                  <a:srgbClr val="FFFFFF"/>
                </a:solidFill>
                <a:latin typeface="华文行楷" pitchFamily="2" charset="-122"/>
                <a:ea typeface="华文行楷" pitchFamily="2" charset="-122"/>
                <a:cs typeface="微软雅黑" panose="020B0503020204020204" charset="-122"/>
              </a:rPr>
              <a:t>王建民</a:t>
            </a:r>
            <a:endParaRPr sz="2000" dirty="0">
              <a:latin typeface="华文行楷" pitchFamily="2" charset="-122"/>
              <a:ea typeface="华文行楷" pitchFamily="2" charset="-122"/>
              <a:cs typeface="微软雅黑" panose="020B0503020204020204" charset="-122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5181600" y="3810000"/>
            <a:ext cx="23114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lnSpc>
                <a:spcPct val="10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2000" dirty="0" smtClean="0">
                <a:latin typeface="等线" pitchFamily="2" charset="-122"/>
                <a:ea typeface="等线" pitchFamily="2" charset="-122"/>
              </a:rPr>
              <a:t>202</a:t>
            </a:r>
            <a:r>
              <a:rPr lang="en-US" sz="2000" dirty="0" smtClean="0">
                <a:latin typeface="等线" pitchFamily="2" charset="-122"/>
                <a:ea typeface="等线" pitchFamily="2" charset="-122"/>
              </a:rPr>
              <a:t>1</a:t>
            </a:r>
            <a:r>
              <a:rPr sz="2000" dirty="0" smtClean="0">
                <a:latin typeface="等线" pitchFamily="2" charset="-122"/>
                <a:ea typeface="等线" pitchFamily="2" charset="-122"/>
              </a:rPr>
              <a:t>年</a:t>
            </a:r>
            <a:r>
              <a:rPr lang="en-US" sz="2000" dirty="0" smtClean="0">
                <a:latin typeface="等线" pitchFamily="2" charset="-122"/>
                <a:ea typeface="等线" pitchFamily="2" charset="-122"/>
              </a:rPr>
              <a:t>11</a:t>
            </a:r>
            <a:r>
              <a:rPr sz="2000" dirty="0" smtClean="0">
                <a:latin typeface="等线" pitchFamily="2" charset="-122"/>
                <a:ea typeface="等线" pitchFamily="2" charset="-122"/>
              </a:rPr>
              <a:t>月</a:t>
            </a:r>
            <a:r>
              <a:rPr lang="en-US" sz="2000" dirty="0">
                <a:latin typeface="等线" pitchFamily="2" charset="-122"/>
                <a:ea typeface="等线" pitchFamily="2" charset="-122"/>
              </a:rPr>
              <a:t>0</a:t>
            </a:r>
            <a:r>
              <a:rPr lang="en-US" sz="2000" dirty="0" smtClean="0">
                <a:latin typeface="等线" pitchFamily="2" charset="-122"/>
                <a:ea typeface="等线" pitchFamily="2" charset="-122"/>
              </a:rPr>
              <a:t>6</a:t>
            </a:r>
            <a:r>
              <a:rPr sz="2000" dirty="0" smtClean="0">
                <a:latin typeface="等线" pitchFamily="2" charset="-122"/>
                <a:ea typeface="等线" pitchFamily="2" charset="-122"/>
              </a:rPr>
              <a:t>日</a:t>
            </a:r>
            <a:endParaRPr sz="2000" dirty="0">
              <a:latin typeface="等线" pitchFamily="2" charset="-122"/>
              <a:ea typeface="等线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85116" y="445622"/>
            <a:ext cx="7462424" cy="72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3000"/>
              </a:lnSpc>
            </a:pP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世卫</a:t>
            </a:r>
            <a:r>
              <a:rPr lang="en-US" altLang="zh-CN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(</a:t>
            </a:r>
            <a:r>
              <a:rPr lang="en-US" altLang="zh-CN" sz="3200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WHO</a:t>
            </a:r>
            <a:r>
              <a:rPr lang="en-US" altLang="zh-CN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)</a:t>
            </a: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健康住宅</a:t>
            </a:r>
            <a:r>
              <a:rPr lang="zh-CN" altLang="en-US" sz="3200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十五</a:t>
            </a: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条标准</a:t>
            </a:r>
            <a:endParaRPr lang="zh-CN" altLang="en-US" sz="3200" dirty="0">
              <a:solidFill>
                <a:srgbClr val="C0000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15472" y="1569997"/>
            <a:ext cx="11665667" cy="47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六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、室内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湿度全年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保持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在</a:t>
            </a:r>
            <a:r>
              <a:rPr lang="en-US" altLang="zh-CN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40</a:t>
            </a:r>
            <a:r>
              <a:rPr lang="en-US" altLang="zh-CN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%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至</a:t>
            </a:r>
            <a:r>
              <a:rPr lang="en-US" altLang="zh-CN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70</a:t>
            </a:r>
            <a:r>
              <a:rPr lang="en-US" altLang="zh-CN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%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之间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71839" y="2438399"/>
            <a:ext cx="11665667" cy="72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七、二氧化碳要低于</a:t>
            </a:r>
            <a:r>
              <a:rPr lang="en-US" altLang="zh-CN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1000PPM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1838" y="3425870"/>
            <a:ext cx="11665667" cy="7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八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、悬浮粉尘浓度要低于</a:t>
            </a:r>
            <a:r>
              <a:rPr lang="en-US" altLang="zh-CN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0.15mg</a:t>
            </a:r>
            <a:r>
              <a:rPr lang="en-US" altLang="zh-CN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平方米。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15472" y="4343394"/>
            <a:ext cx="11665667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九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、噪声要小于</a:t>
            </a:r>
            <a:r>
              <a:rPr lang="en-US" altLang="zh-CN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50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分贝。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71839" y="5226483"/>
            <a:ext cx="11665667" cy="10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十、一天的日照确保在</a:t>
            </a:r>
            <a:r>
              <a:rPr lang="en-US" altLang="zh-CN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3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小时以上。</a:t>
            </a:r>
          </a:p>
        </p:txBody>
      </p:sp>
    </p:spTree>
    <p:extLst>
      <p:ext uri="{BB962C8B-B14F-4D97-AF65-F5344CB8AC3E}">
        <p14:creationId xmlns:p14="http://schemas.microsoft.com/office/powerpoint/2010/main" val="13153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85116" y="445622"/>
            <a:ext cx="7462424" cy="72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3000"/>
              </a:lnSpc>
            </a:pP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世卫</a:t>
            </a:r>
            <a:r>
              <a:rPr lang="en-US" altLang="zh-CN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(</a:t>
            </a:r>
            <a:r>
              <a:rPr lang="en-US" altLang="zh-CN" sz="3200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WHO</a:t>
            </a:r>
            <a:r>
              <a:rPr lang="en-US" altLang="zh-CN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)</a:t>
            </a: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健康住宅</a:t>
            </a:r>
            <a:r>
              <a:rPr lang="zh-CN" altLang="en-US" sz="3200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十五</a:t>
            </a: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条标准</a:t>
            </a:r>
            <a:endParaRPr lang="zh-CN" altLang="en-US" sz="3200" dirty="0">
              <a:solidFill>
                <a:srgbClr val="C0000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15472" y="1569997"/>
            <a:ext cx="11665667" cy="47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十一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、安装足够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亮度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的照明设备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71839" y="2438399"/>
            <a:ext cx="11665667" cy="72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十二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、住宅具有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足够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的抗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自然灾害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的能力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1838" y="3425870"/>
            <a:ext cx="11665667" cy="7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十三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、具有足够的人均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建筑面积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，并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确保私密性。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15472" y="4343394"/>
            <a:ext cx="11665667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十四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、住宅要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便于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护理老龄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者和残疾人。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15472" y="5332954"/>
            <a:ext cx="11665667" cy="10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十五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、因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建筑材料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中含有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有害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挥发性有机物质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</a:t>
            </a:r>
          </a:p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所有住宅竣工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后要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隔一段时间才能入住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，在此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期间要进行换气。</a:t>
            </a:r>
          </a:p>
        </p:txBody>
      </p:sp>
    </p:spTree>
    <p:extLst>
      <p:ext uri="{BB962C8B-B14F-4D97-AF65-F5344CB8AC3E}">
        <p14:creationId xmlns:p14="http://schemas.microsoft.com/office/powerpoint/2010/main" val="2831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（20210822）王建民\接待住建厅调研介绍稿\表3.2.8第5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84" y="1197237"/>
            <a:ext cx="3983276" cy="53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（20210822）王建民\接待住建厅调研介绍稿\表封面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75" y="1156525"/>
            <a:ext cx="3964923" cy="53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385116" y="314099"/>
            <a:ext cx="7462424" cy="72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3000"/>
              </a:lnSpc>
            </a:pPr>
            <a:r>
              <a:rPr lang="en-US" altLang="zh-CN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(2019</a:t>
            </a: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版</a:t>
            </a:r>
            <a:r>
              <a:rPr lang="en-US" altLang="zh-CN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)</a:t>
            </a: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绿色建筑评价标准</a:t>
            </a:r>
            <a:endParaRPr lang="zh-CN" altLang="en-US" sz="3200" dirty="0">
              <a:solidFill>
                <a:srgbClr val="C00000"/>
              </a:solidFill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85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>
            <a:spLocks/>
          </p:cNvSpPr>
          <p:nvPr/>
        </p:nvSpPr>
        <p:spPr>
          <a:xfrm>
            <a:off x="2881263" y="1251211"/>
            <a:ext cx="2981962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zh-CN" altLang="en-US" sz="4000" spc="-5" dirty="0" smtClean="0">
                <a:solidFill>
                  <a:srgbClr val="00B050"/>
                </a:solidFill>
                <a:latin typeface="华文彩云" pitchFamily="2" charset="-122"/>
                <a:ea typeface="华文彩云" pitchFamily="2" charset="-122"/>
                <a:cs typeface="华文彩云" panose="02010800040101010101" charset="-122"/>
              </a:rPr>
              <a:t>绿色住宅？</a:t>
            </a:r>
            <a:endParaRPr lang="zh-CN" altLang="en-US" sz="4000" dirty="0">
              <a:solidFill>
                <a:srgbClr val="00B050"/>
              </a:solidFill>
              <a:latin typeface="华文彩云" pitchFamily="2" charset="-122"/>
              <a:ea typeface="华文彩云" pitchFamily="2" charset="-122"/>
              <a:cs typeface="华文彩云" panose="02010800040101010101" charset="-122"/>
            </a:endParaRPr>
          </a:p>
        </p:txBody>
      </p:sp>
      <p:sp>
        <p:nvSpPr>
          <p:cNvPr id="3" name="object 6"/>
          <p:cNvSpPr/>
          <p:nvPr/>
        </p:nvSpPr>
        <p:spPr>
          <a:xfrm>
            <a:off x="2510425" y="2343411"/>
            <a:ext cx="2708274" cy="2709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C00000"/>
              </a:solidFill>
            </a:endParaRPr>
          </a:p>
        </p:txBody>
      </p:sp>
      <p:sp>
        <p:nvSpPr>
          <p:cNvPr id="4" name="object 5"/>
          <p:cNvSpPr txBox="1">
            <a:spLocks/>
          </p:cNvSpPr>
          <p:nvPr/>
        </p:nvSpPr>
        <p:spPr>
          <a:xfrm>
            <a:off x="6549025" y="1810011"/>
            <a:ext cx="2981962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zh-CN" altLang="en-US" sz="4000" spc="-5" dirty="0">
                <a:solidFill>
                  <a:schemeClr val="tx2">
                    <a:lumMod val="20000"/>
                    <a:lumOff val="80000"/>
                  </a:schemeClr>
                </a:solidFill>
                <a:latin typeface="华文彩云" pitchFamily="2" charset="-122"/>
                <a:ea typeface="华文彩云" pitchFamily="2" charset="-122"/>
                <a:cs typeface="华文彩云" panose="02010800040101010101" charset="-122"/>
              </a:rPr>
              <a:t>健康</a:t>
            </a:r>
            <a:r>
              <a:rPr lang="zh-CN" altLang="en-US" sz="4000" spc="-5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华文彩云" pitchFamily="2" charset="-122"/>
                <a:ea typeface="华文彩云" pitchFamily="2" charset="-122"/>
                <a:cs typeface="华文彩云" panose="02010800040101010101" charset="-122"/>
              </a:rPr>
              <a:t>住宅？</a:t>
            </a:r>
            <a:endParaRPr lang="zh-CN" altLang="en-US" sz="4000" dirty="0">
              <a:solidFill>
                <a:schemeClr val="tx2">
                  <a:lumMod val="20000"/>
                  <a:lumOff val="80000"/>
                </a:schemeClr>
              </a:solidFill>
              <a:latin typeface="华文彩云" pitchFamily="2" charset="-122"/>
              <a:ea typeface="华文彩云" pitchFamily="2" charset="-122"/>
              <a:cs typeface="华文彩云" panose="02010800040101010101" charset="-122"/>
            </a:endParaRPr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7179835" y="3334011"/>
            <a:ext cx="2981962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zh-CN" altLang="en-US" sz="4000" spc="-5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华文彩云" pitchFamily="2" charset="-122"/>
                <a:ea typeface="华文彩云" pitchFamily="2" charset="-122"/>
                <a:cs typeface="华文彩云" panose="02010800040101010101" charset="-122"/>
              </a:rPr>
              <a:t>科技系统？</a:t>
            </a:r>
            <a:endParaRPr lang="zh-CN" altLang="en-US" sz="4000" dirty="0">
              <a:solidFill>
                <a:schemeClr val="tx2">
                  <a:lumMod val="60000"/>
                  <a:lumOff val="40000"/>
                </a:schemeClr>
              </a:solidFill>
              <a:latin typeface="华文彩云" pitchFamily="2" charset="-122"/>
              <a:ea typeface="华文彩云" pitchFamily="2" charset="-122"/>
              <a:cs typeface="华文彩云" panose="02010800040101010101" charset="-122"/>
            </a:endParaRPr>
          </a:p>
        </p:txBody>
      </p:sp>
      <p:sp>
        <p:nvSpPr>
          <p:cNvPr id="6" name="object 5"/>
          <p:cNvSpPr txBox="1">
            <a:spLocks/>
          </p:cNvSpPr>
          <p:nvPr/>
        </p:nvSpPr>
        <p:spPr>
          <a:xfrm>
            <a:off x="5253625" y="4477011"/>
            <a:ext cx="2981962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zh-CN" altLang="en-US" sz="4000" spc="-5" dirty="0" smtClean="0">
                <a:solidFill>
                  <a:schemeClr val="bg1">
                    <a:lumMod val="95000"/>
                  </a:schemeClr>
                </a:solidFill>
                <a:latin typeface="华文彩云" pitchFamily="2" charset="-122"/>
                <a:ea typeface="华文彩云" pitchFamily="2" charset="-122"/>
                <a:cs typeface="华文彩云" panose="02010800040101010101" charset="-122"/>
              </a:rPr>
              <a:t>项目实施？</a:t>
            </a:r>
            <a:endParaRPr lang="zh-CN" altLang="en-US" sz="4000" dirty="0">
              <a:solidFill>
                <a:schemeClr val="bg1">
                  <a:lumMod val="95000"/>
                </a:schemeClr>
              </a:solidFill>
              <a:latin typeface="华文彩云" pitchFamily="2" charset="-122"/>
              <a:ea typeface="华文彩云" pitchFamily="2" charset="-122"/>
              <a:cs typeface="华文彩云" panose="020108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94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/>
          <p:nvPr/>
        </p:nvSpPr>
        <p:spPr>
          <a:xfrm>
            <a:off x="2571635" y="2312178"/>
            <a:ext cx="7354811" cy="1171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3523995" y="2290461"/>
            <a:ext cx="6112938" cy="10248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3689882" y="2451001"/>
            <a:ext cx="5783233" cy="616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solidFill>
                <a:schemeClr val="bg2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689880" y="2451007"/>
            <a:ext cx="5783580" cy="616585"/>
          </a:xfrm>
          <a:custGeom>
            <a:avLst/>
            <a:gdLst/>
            <a:ahLst/>
            <a:cxnLst/>
            <a:rect l="l" t="t" r="r" b="b"/>
            <a:pathLst>
              <a:path w="5783580" h="616585">
                <a:moveTo>
                  <a:pt x="0" y="308025"/>
                </a:moveTo>
                <a:lnTo>
                  <a:pt x="3339" y="262508"/>
                </a:lnTo>
                <a:lnTo>
                  <a:pt x="13041" y="219064"/>
                </a:lnTo>
                <a:lnTo>
                  <a:pt x="28628" y="178170"/>
                </a:lnTo>
                <a:lnTo>
                  <a:pt x="49625" y="140303"/>
                </a:lnTo>
                <a:lnTo>
                  <a:pt x="75554" y="105938"/>
                </a:lnTo>
                <a:lnTo>
                  <a:pt x="105938" y="75554"/>
                </a:lnTo>
                <a:lnTo>
                  <a:pt x="140303" y="49625"/>
                </a:lnTo>
                <a:lnTo>
                  <a:pt x="178170" y="28628"/>
                </a:lnTo>
                <a:lnTo>
                  <a:pt x="219064" y="13041"/>
                </a:lnTo>
                <a:lnTo>
                  <a:pt x="262508" y="3339"/>
                </a:lnTo>
                <a:lnTo>
                  <a:pt x="308025" y="0"/>
                </a:lnTo>
                <a:lnTo>
                  <a:pt x="5475211" y="0"/>
                </a:lnTo>
                <a:lnTo>
                  <a:pt x="5520728" y="3339"/>
                </a:lnTo>
                <a:lnTo>
                  <a:pt x="5564172" y="13041"/>
                </a:lnTo>
                <a:lnTo>
                  <a:pt x="5605066" y="28628"/>
                </a:lnTo>
                <a:lnTo>
                  <a:pt x="5642933" y="49625"/>
                </a:lnTo>
                <a:lnTo>
                  <a:pt x="5677298" y="75554"/>
                </a:lnTo>
                <a:lnTo>
                  <a:pt x="5707683" y="105938"/>
                </a:lnTo>
                <a:lnTo>
                  <a:pt x="5733611" y="140303"/>
                </a:lnTo>
                <a:lnTo>
                  <a:pt x="5754608" y="178170"/>
                </a:lnTo>
                <a:lnTo>
                  <a:pt x="5770195" y="219064"/>
                </a:lnTo>
                <a:lnTo>
                  <a:pt x="5779897" y="262508"/>
                </a:lnTo>
                <a:lnTo>
                  <a:pt x="5783237" y="308025"/>
                </a:lnTo>
                <a:lnTo>
                  <a:pt x="5779897" y="353543"/>
                </a:lnTo>
                <a:lnTo>
                  <a:pt x="5770195" y="396987"/>
                </a:lnTo>
                <a:lnTo>
                  <a:pt x="5754608" y="437881"/>
                </a:lnTo>
                <a:lnTo>
                  <a:pt x="5733611" y="475748"/>
                </a:lnTo>
                <a:lnTo>
                  <a:pt x="5707683" y="510112"/>
                </a:lnTo>
                <a:lnTo>
                  <a:pt x="5677298" y="540497"/>
                </a:lnTo>
                <a:lnTo>
                  <a:pt x="5642933" y="566426"/>
                </a:lnTo>
                <a:lnTo>
                  <a:pt x="5605066" y="587422"/>
                </a:lnTo>
                <a:lnTo>
                  <a:pt x="5564172" y="603009"/>
                </a:lnTo>
                <a:lnTo>
                  <a:pt x="5520728" y="612711"/>
                </a:lnTo>
                <a:lnTo>
                  <a:pt x="5475211" y="616051"/>
                </a:lnTo>
                <a:lnTo>
                  <a:pt x="308025" y="616051"/>
                </a:lnTo>
                <a:lnTo>
                  <a:pt x="262508" y="612711"/>
                </a:lnTo>
                <a:lnTo>
                  <a:pt x="219064" y="603009"/>
                </a:lnTo>
                <a:lnTo>
                  <a:pt x="178170" y="587422"/>
                </a:lnTo>
                <a:lnTo>
                  <a:pt x="140303" y="566426"/>
                </a:lnTo>
                <a:lnTo>
                  <a:pt x="105938" y="540497"/>
                </a:lnTo>
                <a:lnTo>
                  <a:pt x="75554" y="510112"/>
                </a:lnTo>
                <a:lnTo>
                  <a:pt x="49625" y="475748"/>
                </a:lnTo>
                <a:lnTo>
                  <a:pt x="28628" y="437881"/>
                </a:lnTo>
                <a:lnTo>
                  <a:pt x="13041" y="396987"/>
                </a:lnTo>
                <a:lnTo>
                  <a:pt x="3339" y="353543"/>
                </a:lnTo>
                <a:lnTo>
                  <a:pt x="0" y="30802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1">
              <a:solidFill>
                <a:schemeClr val="accent3">
                  <a:lumMod val="20000"/>
                  <a:lumOff val="8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1" name="object 10"/>
          <p:cNvSpPr txBox="1">
            <a:spLocks/>
          </p:cNvSpPr>
          <p:nvPr/>
        </p:nvSpPr>
        <p:spPr>
          <a:xfrm>
            <a:off x="4109399" y="2494873"/>
            <a:ext cx="28663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zh-CN" altLang="en-US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华文隶书" panose="02010800040101010101" charset="-122"/>
              </a:rPr>
              <a:t>引  子</a:t>
            </a:r>
            <a:endParaRPr lang="zh-CN" altLang="en-US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华文隶书" panose="02010800040101010101" charset="-122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872357" y="2179805"/>
            <a:ext cx="5414137" cy="2893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solidFill>
                <a:schemeClr val="accent3">
                  <a:lumMod val="20000"/>
                  <a:lumOff val="8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3144888" y="2378449"/>
            <a:ext cx="279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chemeClr val="accent3">
                    <a:lumMod val="20000"/>
                    <a:lumOff val="80000"/>
                  </a:schemeClr>
                </a:solidFill>
                <a:latin typeface="等线" pitchFamily="2" charset="-122"/>
                <a:ea typeface="等线" pitchFamily="2" charset="-122"/>
                <a:cs typeface="Times New Roman" panose="02020603050405020304"/>
              </a:rPr>
              <a:t>1</a:t>
            </a:r>
            <a:endParaRPr sz="4000" b="1">
              <a:solidFill>
                <a:schemeClr val="accent3">
                  <a:lumMod val="20000"/>
                  <a:lumOff val="80000"/>
                </a:schemeClr>
              </a:solidFill>
              <a:latin typeface="等线" pitchFamily="2" charset="-122"/>
              <a:ea typeface="等线" pitchFamily="2" charset="-122"/>
              <a:cs typeface="Times New Roman" panose="02020603050405020304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2571635" y="3397265"/>
            <a:ext cx="7354811" cy="1170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3523995" y="3418934"/>
            <a:ext cx="6112938" cy="10248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689882" y="3572018"/>
            <a:ext cx="5783233" cy="6160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689880" y="3572015"/>
            <a:ext cx="5783580" cy="616585"/>
          </a:xfrm>
          <a:custGeom>
            <a:avLst/>
            <a:gdLst/>
            <a:ahLst/>
            <a:cxnLst/>
            <a:rect l="l" t="t" r="r" b="b"/>
            <a:pathLst>
              <a:path w="5783580" h="616585">
                <a:moveTo>
                  <a:pt x="0" y="308025"/>
                </a:moveTo>
                <a:lnTo>
                  <a:pt x="3339" y="262508"/>
                </a:lnTo>
                <a:lnTo>
                  <a:pt x="13041" y="219064"/>
                </a:lnTo>
                <a:lnTo>
                  <a:pt x="28628" y="178170"/>
                </a:lnTo>
                <a:lnTo>
                  <a:pt x="49625" y="140303"/>
                </a:lnTo>
                <a:lnTo>
                  <a:pt x="75554" y="105938"/>
                </a:lnTo>
                <a:lnTo>
                  <a:pt x="105938" y="75554"/>
                </a:lnTo>
                <a:lnTo>
                  <a:pt x="140303" y="49625"/>
                </a:lnTo>
                <a:lnTo>
                  <a:pt x="178170" y="28628"/>
                </a:lnTo>
                <a:lnTo>
                  <a:pt x="219064" y="13041"/>
                </a:lnTo>
                <a:lnTo>
                  <a:pt x="262508" y="3339"/>
                </a:lnTo>
                <a:lnTo>
                  <a:pt x="308025" y="0"/>
                </a:lnTo>
                <a:lnTo>
                  <a:pt x="5475211" y="0"/>
                </a:lnTo>
                <a:lnTo>
                  <a:pt x="5520728" y="3339"/>
                </a:lnTo>
                <a:lnTo>
                  <a:pt x="5564172" y="13041"/>
                </a:lnTo>
                <a:lnTo>
                  <a:pt x="5605066" y="28628"/>
                </a:lnTo>
                <a:lnTo>
                  <a:pt x="5642933" y="49625"/>
                </a:lnTo>
                <a:lnTo>
                  <a:pt x="5677298" y="75554"/>
                </a:lnTo>
                <a:lnTo>
                  <a:pt x="5707683" y="105938"/>
                </a:lnTo>
                <a:lnTo>
                  <a:pt x="5733611" y="140303"/>
                </a:lnTo>
                <a:lnTo>
                  <a:pt x="5754608" y="178170"/>
                </a:lnTo>
                <a:lnTo>
                  <a:pt x="5770195" y="219064"/>
                </a:lnTo>
                <a:lnTo>
                  <a:pt x="5779897" y="262508"/>
                </a:lnTo>
                <a:lnTo>
                  <a:pt x="5783237" y="308025"/>
                </a:lnTo>
                <a:lnTo>
                  <a:pt x="5779897" y="353543"/>
                </a:lnTo>
                <a:lnTo>
                  <a:pt x="5770195" y="396987"/>
                </a:lnTo>
                <a:lnTo>
                  <a:pt x="5754608" y="437881"/>
                </a:lnTo>
                <a:lnTo>
                  <a:pt x="5733611" y="475748"/>
                </a:lnTo>
                <a:lnTo>
                  <a:pt x="5707683" y="510112"/>
                </a:lnTo>
                <a:lnTo>
                  <a:pt x="5677298" y="540497"/>
                </a:lnTo>
                <a:lnTo>
                  <a:pt x="5642933" y="566426"/>
                </a:lnTo>
                <a:lnTo>
                  <a:pt x="5605066" y="587422"/>
                </a:lnTo>
                <a:lnTo>
                  <a:pt x="5564172" y="603009"/>
                </a:lnTo>
                <a:lnTo>
                  <a:pt x="5520728" y="612711"/>
                </a:lnTo>
                <a:lnTo>
                  <a:pt x="5475211" y="616051"/>
                </a:lnTo>
                <a:lnTo>
                  <a:pt x="308025" y="616051"/>
                </a:lnTo>
                <a:lnTo>
                  <a:pt x="262508" y="612711"/>
                </a:lnTo>
                <a:lnTo>
                  <a:pt x="219064" y="603009"/>
                </a:lnTo>
                <a:lnTo>
                  <a:pt x="178170" y="587422"/>
                </a:lnTo>
                <a:lnTo>
                  <a:pt x="140303" y="566426"/>
                </a:lnTo>
                <a:lnTo>
                  <a:pt x="105938" y="540497"/>
                </a:lnTo>
                <a:lnTo>
                  <a:pt x="75554" y="510112"/>
                </a:lnTo>
                <a:lnTo>
                  <a:pt x="49625" y="475748"/>
                </a:lnTo>
                <a:lnTo>
                  <a:pt x="28628" y="437881"/>
                </a:lnTo>
                <a:lnTo>
                  <a:pt x="13041" y="396987"/>
                </a:lnTo>
                <a:lnTo>
                  <a:pt x="3339" y="353543"/>
                </a:lnTo>
                <a:lnTo>
                  <a:pt x="0" y="30802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4109399" y="3615881"/>
            <a:ext cx="464185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800" b="1" spc="-8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微软雅黑"/>
              </a:rPr>
              <a:t>ΜΟΜ</a:t>
            </a:r>
            <a:r>
              <a:rPr lang="en-US" altLang="zh-CN" sz="2800" b="1" spc="-6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微软雅黑"/>
              </a:rPr>
              <a:t>Λ</a:t>
            </a:r>
            <a:r>
              <a:rPr lang="zh-CN" altLang="en-US" sz="2800" b="1" spc="-6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微软雅黑"/>
              </a:rPr>
              <a:t>十大核心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微软雅黑"/>
              </a:rPr>
              <a:t>科技系统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3872357" y="3300822"/>
            <a:ext cx="5414137" cy="2893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3144888" y="3498045"/>
            <a:ext cx="279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Times New Roman" panose="02020603050405020304"/>
              </a:rPr>
              <a:t>2</a:t>
            </a:r>
            <a:endParaRPr sz="4000" b="1">
              <a:latin typeface="等线" pitchFamily="2" charset="-122"/>
              <a:ea typeface="等线" pitchFamily="2" charset="-122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20374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958583967"/>
              </p:ext>
            </p:extLst>
          </p:nvPr>
        </p:nvGraphicFramePr>
        <p:xfrm>
          <a:off x="157988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30309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966472370"/>
              </p:ext>
            </p:extLst>
          </p:nvPr>
        </p:nvGraphicFramePr>
        <p:xfrm>
          <a:off x="152400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158061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1092200"/>
            <a:ext cx="9550400" cy="477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94341" y="427193"/>
            <a:ext cx="3526367" cy="3996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b="1" spc="-107" dirty="0">
                <a:solidFill>
                  <a:srgbClr val="C00000"/>
                </a:solidFill>
                <a:latin typeface="微软雅黑"/>
                <a:cs typeface="微软雅黑"/>
              </a:rPr>
              <a:t>ΜΟΜ</a:t>
            </a:r>
            <a:r>
              <a:rPr sz="2400" b="1" spc="-87" dirty="0">
                <a:solidFill>
                  <a:srgbClr val="C00000"/>
                </a:solidFill>
                <a:latin typeface="微软雅黑"/>
                <a:cs typeface="微软雅黑"/>
              </a:rPr>
              <a:t>Λ</a:t>
            </a:r>
            <a:r>
              <a:rPr sz="2400" b="1" dirty="0">
                <a:solidFill>
                  <a:srgbClr val="C00000"/>
                </a:solidFill>
                <a:latin typeface="微软雅黑"/>
                <a:cs typeface="微软雅黑"/>
              </a:rPr>
              <a:t>绿色科技系统概要</a:t>
            </a:r>
            <a:endParaRPr sz="2400" dirty="0">
              <a:latin typeface="微软雅黑"/>
              <a:cs typeface="微软雅黑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44397" y="198735"/>
            <a:ext cx="608753" cy="0"/>
          </a:xfrm>
          <a:custGeom>
            <a:avLst/>
            <a:gdLst/>
            <a:ahLst/>
            <a:cxnLst/>
            <a:rect l="l" t="t" r="r" b="b"/>
            <a:pathLst>
              <a:path w="456565">
                <a:moveTo>
                  <a:pt x="0" y="0"/>
                </a:moveTo>
                <a:lnTo>
                  <a:pt x="456197" y="0"/>
                </a:lnTo>
              </a:path>
            </a:pathLst>
          </a:custGeom>
          <a:ln w="8294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25867" y="159720"/>
            <a:ext cx="0" cy="775547"/>
          </a:xfrm>
          <a:custGeom>
            <a:avLst/>
            <a:gdLst/>
            <a:ahLst/>
            <a:cxnLst/>
            <a:rect l="l" t="t" r="r" b="b"/>
            <a:pathLst>
              <a:path h="581660">
                <a:moveTo>
                  <a:pt x="0" y="0"/>
                </a:moveTo>
                <a:lnTo>
                  <a:pt x="0" y="581038"/>
                </a:lnTo>
              </a:path>
            </a:pathLst>
          </a:custGeom>
          <a:ln w="8294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05567" y="902232"/>
            <a:ext cx="442807" cy="0"/>
          </a:xfrm>
          <a:custGeom>
            <a:avLst/>
            <a:gdLst/>
            <a:ahLst/>
            <a:cxnLst/>
            <a:rect l="l" t="t" r="r" b="b"/>
            <a:pathLst>
              <a:path w="332104">
                <a:moveTo>
                  <a:pt x="0" y="0"/>
                </a:moveTo>
                <a:lnTo>
                  <a:pt x="331779" y="0"/>
                </a:lnTo>
              </a:path>
            </a:pathLst>
          </a:custGeom>
          <a:ln w="8294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76546" y="167292"/>
            <a:ext cx="0" cy="165947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18"/>
                </a:lnTo>
              </a:path>
            </a:pathLst>
          </a:custGeom>
          <a:ln w="82946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390041091"/>
              </p:ext>
            </p:extLst>
          </p:nvPr>
        </p:nvGraphicFramePr>
        <p:xfrm>
          <a:off x="157988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40200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6400800" y="91051"/>
            <a:ext cx="35560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十大科技系统之①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外遮阳系统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5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0" y="91051"/>
            <a:ext cx="1625600" cy="1362757"/>
          </a:xfrm>
          <a:prstGeom prst="rect">
            <a:avLst/>
          </a:prstGeo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6" name="object 4"/>
          <p:cNvSpPr/>
          <p:nvPr/>
        </p:nvSpPr>
        <p:spPr>
          <a:xfrm>
            <a:off x="203200" y="1596467"/>
            <a:ext cx="3200400" cy="2342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4216400" y="1600201"/>
            <a:ext cx="3200400" cy="2318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/>
        </p:nvSpPr>
        <p:spPr>
          <a:xfrm>
            <a:off x="204995" y="4439237"/>
            <a:ext cx="3205200" cy="2342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4222982" y="4440937"/>
            <a:ext cx="3217997" cy="2318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/>
          <p:cNvSpPr/>
          <p:nvPr/>
        </p:nvSpPr>
        <p:spPr>
          <a:xfrm>
            <a:off x="8259063" y="4221482"/>
            <a:ext cx="3676227" cy="2560319"/>
          </a:xfrm>
          <a:custGeom>
            <a:avLst/>
            <a:gdLst/>
            <a:ahLst/>
            <a:cxnLst/>
            <a:rect l="l" t="t" r="r" b="b"/>
            <a:pathLst>
              <a:path w="2757170" h="1920239">
                <a:moveTo>
                  <a:pt x="2436876" y="0"/>
                </a:moveTo>
                <a:lnTo>
                  <a:pt x="320040" y="0"/>
                </a:lnTo>
                <a:lnTo>
                  <a:pt x="272739" y="3469"/>
                </a:lnTo>
                <a:lnTo>
                  <a:pt x="227596" y="13547"/>
                </a:lnTo>
                <a:lnTo>
                  <a:pt x="185105" y="29740"/>
                </a:lnTo>
                <a:lnTo>
                  <a:pt x="145761" y="51552"/>
                </a:lnTo>
                <a:lnTo>
                  <a:pt x="110057" y="78490"/>
                </a:lnTo>
                <a:lnTo>
                  <a:pt x="78490" y="110057"/>
                </a:lnTo>
                <a:lnTo>
                  <a:pt x="51552" y="145761"/>
                </a:lnTo>
                <a:lnTo>
                  <a:pt x="29740" y="185105"/>
                </a:lnTo>
                <a:lnTo>
                  <a:pt x="13547" y="227596"/>
                </a:lnTo>
                <a:lnTo>
                  <a:pt x="3469" y="272739"/>
                </a:lnTo>
                <a:lnTo>
                  <a:pt x="0" y="320040"/>
                </a:lnTo>
                <a:lnTo>
                  <a:pt x="0" y="1600200"/>
                </a:lnTo>
                <a:lnTo>
                  <a:pt x="3469" y="1647491"/>
                </a:lnTo>
                <a:lnTo>
                  <a:pt x="13547" y="1692629"/>
                </a:lnTo>
                <a:lnTo>
                  <a:pt x="29740" y="1735117"/>
                </a:lnTo>
                <a:lnTo>
                  <a:pt x="51552" y="1774461"/>
                </a:lnTo>
                <a:lnTo>
                  <a:pt x="78490" y="1810166"/>
                </a:lnTo>
                <a:lnTo>
                  <a:pt x="110057" y="1841737"/>
                </a:lnTo>
                <a:lnTo>
                  <a:pt x="145761" y="1868677"/>
                </a:lnTo>
                <a:lnTo>
                  <a:pt x="185105" y="1890493"/>
                </a:lnTo>
                <a:lnTo>
                  <a:pt x="227596" y="1906689"/>
                </a:lnTo>
                <a:lnTo>
                  <a:pt x="272739" y="1916769"/>
                </a:lnTo>
                <a:lnTo>
                  <a:pt x="320040" y="1920240"/>
                </a:lnTo>
                <a:lnTo>
                  <a:pt x="2436876" y="1920240"/>
                </a:lnTo>
                <a:lnTo>
                  <a:pt x="2484176" y="1916769"/>
                </a:lnTo>
                <a:lnTo>
                  <a:pt x="2529319" y="1906689"/>
                </a:lnTo>
                <a:lnTo>
                  <a:pt x="2571810" y="1890493"/>
                </a:lnTo>
                <a:lnTo>
                  <a:pt x="2611154" y="1868677"/>
                </a:lnTo>
                <a:lnTo>
                  <a:pt x="2646858" y="1841737"/>
                </a:lnTo>
                <a:lnTo>
                  <a:pt x="2678425" y="1810166"/>
                </a:lnTo>
                <a:lnTo>
                  <a:pt x="2705363" y="1774461"/>
                </a:lnTo>
                <a:lnTo>
                  <a:pt x="2727175" y="1735117"/>
                </a:lnTo>
                <a:lnTo>
                  <a:pt x="2743368" y="1692629"/>
                </a:lnTo>
                <a:lnTo>
                  <a:pt x="2753446" y="1647491"/>
                </a:lnTo>
                <a:lnTo>
                  <a:pt x="2756916" y="1600200"/>
                </a:lnTo>
                <a:lnTo>
                  <a:pt x="2756916" y="320040"/>
                </a:lnTo>
                <a:lnTo>
                  <a:pt x="2753446" y="272739"/>
                </a:lnTo>
                <a:lnTo>
                  <a:pt x="2743368" y="227596"/>
                </a:lnTo>
                <a:lnTo>
                  <a:pt x="2727175" y="185105"/>
                </a:lnTo>
                <a:lnTo>
                  <a:pt x="2705363" y="145761"/>
                </a:lnTo>
                <a:lnTo>
                  <a:pt x="2678425" y="110057"/>
                </a:lnTo>
                <a:lnTo>
                  <a:pt x="2646858" y="78490"/>
                </a:lnTo>
                <a:lnTo>
                  <a:pt x="2611154" y="51552"/>
                </a:lnTo>
                <a:lnTo>
                  <a:pt x="2571810" y="29740"/>
                </a:lnTo>
                <a:lnTo>
                  <a:pt x="2529319" y="13547"/>
                </a:lnTo>
                <a:lnTo>
                  <a:pt x="2484176" y="3469"/>
                </a:lnTo>
                <a:lnTo>
                  <a:pt x="2436876" y="0"/>
                </a:lnTo>
                <a:close/>
              </a:path>
            </a:pathLst>
          </a:custGeom>
          <a:solidFill>
            <a:srgbClr val="EBC577"/>
          </a:solidFill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endParaRPr sz="2100"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8259063" y="4310890"/>
            <a:ext cx="3676227" cy="2560319"/>
          </a:xfrm>
          <a:custGeom>
            <a:avLst/>
            <a:gdLst/>
            <a:ahLst/>
            <a:cxnLst/>
            <a:rect l="l" t="t" r="r" b="b"/>
            <a:pathLst>
              <a:path w="2757170" h="1920239">
                <a:moveTo>
                  <a:pt x="0" y="320040"/>
                </a:moveTo>
                <a:lnTo>
                  <a:pt x="3469" y="272739"/>
                </a:lnTo>
                <a:lnTo>
                  <a:pt x="13547" y="227596"/>
                </a:lnTo>
                <a:lnTo>
                  <a:pt x="29740" y="185105"/>
                </a:lnTo>
                <a:lnTo>
                  <a:pt x="51552" y="145761"/>
                </a:lnTo>
                <a:lnTo>
                  <a:pt x="78490" y="110057"/>
                </a:lnTo>
                <a:lnTo>
                  <a:pt x="110057" y="78490"/>
                </a:lnTo>
                <a:lnTo>
                  <a:pt x="145761" y="51552"/>
                </a:lnTo>
                <a:lnTo>
                  <a:pt x="185105" y="29740"/>
                </a:lnTo>
                <a:lnTo>
                  <a:pt x="227596" y="13547"/>
                </a:lnTo>
                <a:lnTo>
                  <a:pt x="272739" y="3469"/>
                </a:lnTo>
                <a:lnTo>
                  <a:pt x="320040" y="0"/>
                </a:lnTo>
                <a:lnTo>
                  <a:pt x="2436876" y="0"/>
                </a:lnTo>
                <a:lnTo>
                  <a:pt x="2484176" y="3469"/>
                </a:lnTo>
                <a:lnTo>
                  <a:pt x="2529319" y="13547"/>
                </a:lnTo>
                <a:lnTo>
                  <a:pt x="2571810" y="29740"/>
                </a:lnTo>
                <a:lnTo>
                  <a:pt x="2611154" y="51552"/>
                </a:lnTo>
                <a:lnTo>
                  <a:pt x="2646858" y="78490"/>
                </a:lnTo>
                <a:lnTo>
                  <a:pt x="2678425" y="110057"/>
                </a:lnTo>
                <a:lnTo>
                  <a:pt x="2705363" y="145761"/>
                </a:lnTo>
                <a:lnTo>
                  <a:pt x="2727175" y="185105"/>
                </a:lnTo>
                <a:lnTo>
                  <a:pt x="2743368" y="227596"/>
                </a:lnTo>
                <a:lnTo>
                  <a:pt x="2753446" y="272739"/>
                </a:lnTo>
                <a:lnTo>
                  <a:pt x="2756916" y="320040"/>
                </a:lnTo>
                <a:lnTo>
                  <a:pt x="2756916" y="1600200"/>
                </a:lnTo>
                <a:lnTo>
                  <a:pt x="2753446" y="1647491"/>
                </a:lnTo>
                <a:lnTo>
                  <a:pt x="2743368" y="1692629"/>
                </a:lnTo>
                <a:lnTo>
                  <a:pt x="2727175" y="1735117"/>
                </a:lnTo>
                <a:lnTo>
                  <a:pt x="2705363" y="1774461"/>
                </a:lnTo>
                <a:lnTo>
                  <a:pt x="2678425" y="1810166"/>
                </a:lnTo>
                <a:lnTo>
                  <a:pt x="2646858" y="1841737"/>
                </a:lnTo>
                <a:lnTo>
                  <a:pt x="2611154" y="1868677"/>
                </a:lnTo>
                <a:lnTo>
                  <a:pt x="2571810" y="1890493"/>
                </a:lnTo>
                <a:lnTo>
                  <a:pt x="2529319" y="1906689"/>
                </a:lnTo>
                <a:lnTo>
                  <a:pt x="2484176" y="1916769"/>
                </a:lnTo>
                <a:lnTo>
                  <a:pt x="2436876" y="1920240"/>
                </a:lnTo>
                <a:lnTo>
                  <a:pt x="320040" y="1920240"/>
                </a:lnTo>
                <a:lnTo>
                  <a:pt x="272739" y="1916769"/>
                </a:lnTo>
                <a:lnTo>
                  <a:pt x="227596" y="1906689"/>
                </a:lnTo>
                <a:lnTo>
                  <a:pt x="185105" y="1890493"/>
                </a:lnTo>
                <a:lnTo>
                  <a:pt x="145761" y="1868677"/>
                </a:lnTo>
                <a:lnTo>
                  <a:pt x="110057" y="1841737"/>
                </a:lnTo>
                <a:lnTo>
                  <a:pt x="78490" y="1810166"/>
                </a:lnTo>
                <a:lnTo>
                  <a:pt x="51552" y="1774461"/>
                </a:lnTo>
                <a:lnTo>
                  <a:pt x="29740" y="1735117"/>
                </a:lnTo>
                <a:lnTo>
                  <a:pt x="13547" y="1692629"/>
                </a:lnTo>
                <a:lnTo>
                  <a:pt x="3469" y="1647491"/>
                </a:lnTo>
                <a:lnTo>
                  <a:pt x="0" y="1600200"/>
                </a:lnTo>
                <a:lnTo>
                  <a:pt x="0" y="32004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endParaRPr sz="2100"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8302753" y="4443984"/>
            <a:ext cx="3544823" cy="24394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endParaRPr sz="2100"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3" name="object 9"/>
          <p:cNvSpPr txBox="1"/>
          <p:nvPr/>
        </p:nvSpPr>
        <p:spPr>
          <a:xfrm>
            <a:off x="8522715" y="4477039"/>
            <a:ext cx="3053927" cy="215443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ts val="3333"/>
              </a:lnSpc>
              <a:spcBef>
                <a:spcPts val="133"/>
              </a:spcBef>
            </a:pPr>
            <a:r>
              <a:rPr lang="en-US" sz="2100" b="1" spc="-7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       </a:t>
            </a:r>
            <a:r>
              <a:rPr sz="2100" b="1" spc="-7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在太阳角度超过20度的情况下，能够有效地阻挡90</a:t>
            </a:r>
            <a:r>
              <a:rPr lang="en-US" sz="2100" b="1" spc="-7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～</a:t>
            </a:r>
            <a:r>
              <a:rPr sz="2100" b="1" spc="-7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95</a:t>
            </a:r>
            <a:r>
              <a:rPr sz="2100" b="1" spc="-13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%</a:t>
            </a:r>
            <a:r>
              <a:rPr sz="2100" b="1" spc="-7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的直射光线；在太阳角度较低的情况下也可以阻住75%的光线。</a:t>
            </a:r>
            <a:endParaRPr sz="21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8067039" y="1574802"/>
            <a:ext cx="3937000" cy="2666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4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0" y="91051"/>
            <a:ext cx="1625600" cy="1362757"/>
          </a:xfrm>
          <a:prstGeom prst="rect">
            <a:avLst/>
          </a:prstGeo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4" name="object 2"/>
          <p:cNvSpPr txBox="1"/>
          <p:nvPr/>
        </p:nvSpPr>
        <p:spPr>
          <a:xfrm>
            <a:off x="6400800" y="91051"/>
            <a:ext cx="35560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十大科技系统之①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外遮阳系统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101602" y="990600"/>
            <a:ext cx="6502398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2540001" y="4140201"/>
            <a:ext cx="12192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材    质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4064000" y="4168054"/>
            <a:ext cx="52832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铝合金、铝合金发泡、塑钢、</a:t>
            </a:r>
            <a:r>
              <a:rPr lang="en-US" altLang="zh-CN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PVC</a:t>
            </a: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等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2540000" y="4704928"/>
            <a:ext cx="12192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驱   动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4063999" y="4648201"/>
            <a:ext cx="52832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手动、电动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2540000" y="5765801"/>
            <a:ext cx="12192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效  果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7" name="object 6"/>
          <p:cNvSpPr/>
          <p:nvPr/>
        </p:nvSpPr>
        <p:spPr>
          <a:xfrm>
            <a:off x="3962400" y="5257801"/>
            <a:ext cx="52832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❶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优于内遮阳，可使室内温度降低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7℃～8℃</a:t>
            </a:r>
            <a:endParaRPr lang="zh-CN" altLang="en-US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8" name="object 6"/>
          <p:cNvSpPr/>
          <p:nvPr/>
        </p:nvSpPr>
        <p:spPr>
          <a:xfrm>
            <a:off x="3962400" y="5765801"/>
            <a:ext cx="52832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❷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对射进室内光线可以进行调节</a:t>
            </a:r>
          </a:p>
        </p:txBody>
      </p:sp>
      <p:sp>
        <p:nvSpPr>
          <p:cNvPr id="19" name="object 6"/>
          <p:cNvSpPr/>
          <p:nvPr/>
        </p:nvSpPr>
        <p:spPr>
          <a:xfrm>
            <a:off x="3962400" y="6273801"/>
            <a:ext cx="52832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❸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对室外噪音进入室内多了一道屏障</a:t>
            </a:r>
          </a:p>
        </p:txBody>
      </p:sp>
    </p:spTree>
    <p:extLst>
      <p:ext uri="{BB962C8B-B14F-4D97-AF65-F5344CB8AC3E}">
        <p14:creationId xmlns:p14="http://schemas.microsoft.com/office/powerpoint/2010/main" val="172630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820076823"/>
              </p:ext>
            </p:extLst>
          </p:nvPr>
        </p:nvGraphicFramePr>
        <p:xfrm>
          <a:off x="157988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13334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十大科技系统之②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置换式全新风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7170" name="Picture 2" descr="C:\Users\apple\Desktop\2020针对疫情的四恒培训\图片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181" y="145683"/>
            <a:ext cx="1820420" cy="13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185459"/>
              </p:ext>
            </p:extLst>
          </p:nvPr>
        </p:nvGraphicFramePr>
        <p:xfrm>
          <a:off x="2994661" y="4717291"/>
          <a:ext cx="8892540" cy="1962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/>
                <a:gridCol w="378460"/>
                <a:gridCol w="378460"/>
                <a:gridCol w="431800"/>
                <a:gridCol w="7272020"/>
              </a:tblGrid>
              <a:tr h="410464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换</a:t>
                      </a:r>
                    </a:p>
                  </a:txBody>
                  <a:tcPr marL="0" marR="0" marT="5249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气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次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数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0.5~0.8次/小时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97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410464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风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速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&lt;0.3m/s</a:t>
                      </a:r>
                      <a:endParaRPr sz="1900" dirty="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113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408432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气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流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组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织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下送上回（地板送、厨</a:t>
                      </a:r>
                      <a:r>
                        <a:rPr sz="1900" spc="-15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卫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上回）</a:t>
                      </a:r>
                      <a:endParaRPr sz="1900" dirty="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111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410464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敷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设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位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置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地板垫层内</a:t>
                      </a:r>
                      <a:endParaRPr sz="1900" dirty="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object 4"/>
          <p:cNvSpPr/>
          <p:nvPr/>
        </p:nvSpPr>
        <p:spPr>
          <a:xfrm>
            <a:off x="203200" y="1313688"/>
            <a:ext cx="6604000" cy="3334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04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十大科技系统之②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置换式全新风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7170" name="Picture 2" descr="C:\Users\apple\Desktop\2020针对疫情的四恒培训\图片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181" y="145683"/>
            <a:ext cx="1820420" cy="13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/>
          <p:nvPr/>
        </p:nvSpPr>
        <p:spPr>
          <a:xfrm>
            <a:off x="0" y="1092200"/>
            <a:ext cx="5723128" cy="5696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5760835" y="2108200"/>
            <a:ext cx="3860800" cy="200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8340344" y="4648200"/>
            <a:ext cx="3750057" cy="213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9144000" y="2637618"/>
            <a:ext cx="2844800" cy="947765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地面低位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正</a:t>
            </a: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压</a:t>
            </a:r>
            <a:endParaRPr lang="en-US" altLang="zh-CN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洁净新风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送</a:t>
            </a: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风口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5900132" y="5596718"/>
            <a:ext cx="2844800" cy="947765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墙面高位</a:t>
            </a:r>
            <a:r>
              <a:rPr lang="zh-CN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负</a:t>
            </a:r>
            <a:r>
              <a:rPr lang="zh-CN" altLang="en-US" b="1" dirty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压</a:t>
            </a:r>
            <a:endParaRPr lang="en-US" altLang="zh-CN"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3333"/>
              </a:lnSpc>
            </a:pPr>
            <a:r>
              <a:rPr lang="zh-CN" altLang="zh-CN" b="1" dirty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浑浊</a:t>
            </a:r>
            <a:r>
              <a:rPr lang="zh-CN" altLang="zh-CN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气体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排</a:t>
            </a: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风口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34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十大科技系统之②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置换式全新风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7170" name="Picture 2" descr="C:\Users\apple\Desktop\2020针对疫情的四恒培训\图片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181" y="145683"/>
            <a:ext cx="1820420" cy="13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/>
          <p:nvPr/>
        </p:nvSpPr>
        <p:spPr>
          <a:xfrm>
            <a:off x="3671823" y="4761654"/>
            <a:ext cx="6837514" cy="408940"/>
          </a:xfrm>
          <a:custGeom>
            <a:avLst/>
            <a:gdLst/>
            <a:ahLst/>
            <a:cxnLst/>
            <a:rect l="l" t="t" r="r" b="b"/>
            <a:pathLst>
              <a:path w="4547870" h="306704">
                <a:moveTo>
                  <a:pt x="0" y="306324"/>
                </a:moveTo>
                <a:lnTo>
                  <a:pt x="4547615" y="306324"/>
                </a:lnTo>
                <a:lnTo>
                  <a:pt x="4547615" y="0"/>
                </a:lnTo>
                <a:lnTo>
                  <a:pt x="0" y="0"/>
                </a:lnTo>
                <a:lnTo>
                  <a:pt x="0" y="30632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 txBox="1"/>
          <p:nvPr/>
        </p:nvSpPr>
        <p:spPr>
          <a:xfrm>
            <a:off x="3777655" y="4795115"/>
            <a:ext cx="6731681" cy="3103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过滤段、表冷段、加热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段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、热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回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收段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、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加湿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段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、风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机</a:t>
            </a:r>
            <a:r>
              <a:rPr sz="1900" spc="7" dirty="0">
                <a:solidFill>
                  <a:srgbClr val="FFFFFF"/>
                </a:solidFill>
                <a:latin typeface="微软雅黑"/>
                <a:cs typeface="微软雅黑"/>
              </a:rPr>
              <a:t>段</a:t>
            </a:r>
            <a:endParaRPr sz="1900" dirty="0">
              <a:latin typeface="微软雅黑"/>
              <a:cs typeface="微软雅黑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2428239" y="4761654"/>
            <a:ext cx="1249680" cy="3445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1645" rIns="0" bIns="0" rtlCol="0">
            <a:spAutoFit/>
          </a:bodyPr>
          <a:lstStyle/>
          <a:p>
            <a:pPr marL="121917">
              <a:spcBef>
                <a:spcPts val="407"/>
              </a:spcBef>
            </a:pPr>
            <a:r>
              <a:rPr sz="1900" spc="133" dirty="0">
                <a:latin typeface="微软雅黑"/>
                <a:cs typeface="微软雅黑"/>
              </a:rPr>
              <a:t>新风机组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3692144" y="5361094"/>
            <a:ext cx="6817194" cy="410633"/>
          </a:xfrm>
          <a:custGeom>
            <a:avLst/>
            <a:gdLst/>
            <a:ahLst/>
            <a:cxnLst/>
            <a:rect l="l" t="t" r="r" b="b"/>
            <a:pathLst>
              <a:path w="4547870" h="307975">
                <a:moveTo>
                  <a:pt x="0" y="307847"/>
                </a:moveTo>
                <a:lnTo>
                  <a:pt x="4547616" y="307847"/>
                </a:lnTo>
                <a:lnTo>
                  <a:pt x="4547616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/>
          <p:nvPr/>
        </p:nvSpPr>
        <p:spPr>
          <a:xfrm>
            <a:off x="3797976" y="5396994"/>
            <a:ext cx="6711361" cy="3094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全热回收不低于65%</a:t>
            </a:r>
            <a:endParaRPr sz="1900" dirty="0">
              <a:latin typeface="微软雅黑"/>
              <a:cs typeface="微软雅黑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2464816" y="5352968"/>
            <a:ext cx="1243753" cy="3445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1645" rIns="0" bIns="0" rtlCol="0">
            <a:spAutoFit/>
          </a:bodyPr>
          <a:lstStyle/>
          <a:p>
            <a:pPr marL="121070">
              <a:spcBef>
                <a:spcPts val="407"/>
              </a:spcBef>
            </a:pPr>
            <a:r>
              <a:rPr sz="1900" dirty="0">
                <a:latin typeface="微软雅黑"/>
                <a:cs typeface="微软雅黑"/>
              </a:rPr>
              <a:t>热 回</a:t>
            </a:r>
            <a:r>
              <a:rPr sz="1900" spc="520" dirty="0">
                <a:latin typeface="微软雅黑"/>
                <a:cs typeface="微软雅黑"/>
              </a:rPr>
              <a:t> </a:t>
            </a:r>
            <a:r>
              <a:rPr sz="1900" dirty="0">
                <a:latin typeface="微软雅黑"/>
                <a:cs typeface="微软雅黑"/>
              </a:rPr>
              <a:t>收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3673856" y="5980853"/>
            <a:ext cx="6835480" cy="699347"/>
          </a:xfrm>
          <a:custGeom>
            <a:avLst/>
            <a:gdLst/>
            <a:ahLst/>
            <a:cxnLst/>
            <a:rect l="l" t="t" r="r" b="b"/>
            <a:pathLst>
              <a:path w="4554220" h="524510">
                <a:moveTo>
                  <a:pt x="0" y="524255"/>
                </a:moveTo>
                <a:lnTo>
                  <a:pt x="4553711" y="524255"/>
                </a:lnTo>
                <a:lnTo>
                  <a:pt x="4553711" y="0"/>
                </a:lnTo>
                <a:lnTo>
                  <a:pt x="0" y="0"/>
                </a:lnTo>
                <a:lnTo>
                  <a:pt x="0" y="524255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/>
          <p:cNvSpPr/>
          <p:nvPr/>
        </p:nvSpPr>
        <p:spPr>
          <a:xfrm>
            <a:off x="2446527" y="5980853"/>
            <a:ext cx="1227667" cy="699347"/>
          </a:xfrm>
          <a:custGeom>
            <a:avLst/>
            <a:gdLst/>
            <a:ahLst/>
            <a:cxnLst/>
            <a:rect l="l" t="t" r="r" b="b"/>
            <a:pathLst>
              <a:path w="920750" h="524510">
                <a:moveTo>
                  <a:pt x="920495" y="0"/>
                </a:moveTo>
                <a:lnTo>
                  <a:pt x="0" y="0"/>
                </a:lnTo>
                <a:lnTo>
                  <a:pt x="0" y="524255"/>
                </a:lnTo>
                <a:lnTo>
                  <a:pt x="920495" y="524255"/>
                </a:lnTo>
                <a:lnTo>
                  <a:pt x="9204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 txBox="1"/>
          <p:nvPr/>
        </p:nvSpPr>
        <p:spPr>
          <a:xfrm>
            <a:off x="2568446" y="6020004"/>
            <a:ext cx="7940889" cy="6155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R="6773">
              <a:spcBef>
                <a:spcPts val="140"/>
              </a:spcBef>
              <a:tabLst>
                <a:tab pos="745048" algn="l"/>
                <a:tab pos="1226789" algn="l"/>
              </a:tabLst>
            </a:pPr>
            <a:r>
              <a:rPr sz="1900" spc="7" dirty="0" smtClean="0">
                <a:latin typeface="微软雅黑"/>
                <a:cs typeface="微软雅黑"/>
              </a:rPr>
              <a:t>过	滤</a:t>
            </a:r>
            <a:r>
              <a:rPr sz="1900" spc="7" dirty="0">
                <a:latin typeface="微软雅黑"/>
                <a:cs typeface="微软雅黑"/>
              </a:rPr>
              <a:t>	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初效G4≥70%（≥5µm），中效</a:t>
            </a:r>
            <a:r>
              <a:rPr sz="1900" spc="-7" dirty="0">
                <a:solidFill>
                  <a:srgbClr val="FFFFFF"/>
                </a:solidFill>
                <a:latin typeface="微软雅黑"/>
                <a:cs typeface="微软雅黑"/>
              </a:rPr>
              <a:t>F7≥50%（≥1µm</a:t>
            </a:r>
            <a:r>
              <a:rPr sz="1900" spc="-7" dirty="0" smtClean="0">
                <a:solidFill>
                  <a:srgbClr val="FFFFFF"/>
                </a:solidFill>
                <a:latin typeface="微软雅黑"/>
                <a:cs typeface="微软雅黑"/>
              </a:rPr>
              <a:t>）</a:t>
            </a:r>
            <a:endParaRPr lang="en-US" sz="1900" spc="-7" dirty="0" smtClean="0">
              <a:solidFill>
                <a:srgbClr val="FFFFFF"/>
              </a:solidFill>
              <a:latin typeface="微软雅黑"/>
              <a:cs typeface="微软雅黑"/>
            </a:endParaRPr>
          </a:p>
          <a:p>
            <a:pPr marR="6773">
              <a:spcBef>
                <a:spcPts val="140"/>
              </a:spcBef>
              <a:tabLst>
                <a:tab pos="745048" algn="l"/>
                <a:tab pos="1226789" algn="l"/>
              </a:tabLst>
            </a:pPr>
            <a:r>
              <a:rPr sz="1900" dirty="0" smtClean="0">
                <a:latin typeface="微软雅黑"/>
                <a:cs typeface="微软雅黑"/>
              </a:rPr>
              <a:t>设</a:t>
            </a:r>
            <a:r>
              <a:rPr sz="1900" dirty="0">
                <a:latin typeface="微软雅黑"/>
                <a:cs typeface="微软雅黑"/>
              </a:rPr>
              <a:t>	置	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亚高效H10≥95%（≥0.5µm）</a:t>
            </a:r>
            <a:endParaRPr sz="1900" dirty="0">
              <a:latin typeface="微软雅黑"/>
              <a:cs typeface="微软雅黑"/>
            </a:endParaRPr>
          </a:p>
        </p:txBody>
      </p:sp>
      <p:sp>
        <p:nvSpPr>
          <p:cNvPr id="17" name="object 11"/>
          <p:cNvSpPr/>
          <p:nvPr/>
        </p:nvSpPr>
        <p:spPr>
          <a:xfrm>
            <a:off x="2428239" y="1622213"/>
            <a:ext cx="7233920" cy="2783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2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十大科技系统之②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置换式全新风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7170" name="Picture 2" descr="C:\Users\apple\Desktop\2020针对疫情的四恒培训\图片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181" y="145683"/>
            <a:ext cx="1820420" cy="13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" name="Rounded Rectangle 3"/>
          <p:cNvSpPr>
            <a:spLocks noChangeArrowheads="1"/>
          </p:cNvSpPr>
          <p:nvPr/>
        </p:nvSpPr>
        <p:spPr bwMode="gray">
          <a:xfrm>
            <a:off x="1320801" y="2413000"/>
            <a:ext cx="4573447" cy="1625600"/>
          </a:xfrm>
          <a:prstGeom prst="roundRect">
            <a:avLst>
              <a:gd name="adj" fmla="val 16667"/>
            </a:avLst>
          </a:prstGeom>
          <a:solidFill>
            <a:srgbClr val="D00037"/>
          </a:solidFill>
          <a:ln w="6350">
            <a:noFill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25400"/>
          </a:effectLst>
        </p:spPr>
        <p:txBody>
          <a:bodyPr wrap="none" lIns="121917" tIns="60958" rIns="121917" bIns="60958" anchor="ctr"/>
          <a:lstStyle>
            <a:lvl1pPr defTabSz="18383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F00519"/>
              </a:buClr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恒温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F00519"/>
              </a:buClr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（</a:t>
            </a:r>
            <a:r>
              <a:rPr kumimoji="0" lang="en-US" altLang="zh-CN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20～26</a:t>
            </a:r>
            <a:r>
              <a:rPr kumimoji="0"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℃）</a:t>
            </a:r>
            <a:endParaRPr kumimoji="0" lang="zh-CN" altLang="en-US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420" name="Rounded Rectangle 32"/>
          <p:cNvSpPr>
            <a:spLocks noChangeArrowheads="1"/>
          </p:cNvSpPr>
          <p:nvPr/>
        </p:nvSpPr>
        <p:spPr bwMode="gray">
          <a:xfrm>
            <a:off x="6295010" y="4343400"/>
            <a:ext cx="4580380" cy="1727200"/>
          </a:xfrm>
          <a:prstGeom prst="roundRect">
            <a:avLst>
              <a:gd name="adj" fmla="val 16667"/>
            </a:avLst>
          </a:prstGeom>
          <a:solidFill>
            <a:srgbClr val="595657"/>
          </a:solidFill>
          <a:ln w="6350">
            <a:noFill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25400"/>
          </a:effectLst>
        </p:spPr>
        <p:txBody>
          <a:bodyPr wrap="none" lIns="121917" tIns="60958" rIns="121917" bIns="60958" anchor="ctr"/>
          <a:lstStyle>
            <a:lvl1pPr defTabSz="18383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F00519"/>
              </a:buClr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恒氧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F00519"/>
              </a:buClr>
              <a:buNone/>
            </a:pPr>
            <a:r>
              <a:rPr kumimoji="0" lang="en-US" altLang="zh-CN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（</a:t>
            </a:r>
            <a:r>
              <a:rPr kumimoji="0" lang="en-US" altLang="zh-CN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0.5～0.8</a:t>
            </a: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次</a:t>
            </a:r>
            <a:r>
              <a:rPr kumimoji="0" lang="en-US" altLang="zh-CN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/</a:t>
            </a: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小时）</a:t>
            </a:r>
          </a:p>
        </p:txBody>
      </p:sp>
      <p:sp>
        <p:nvSpPr>
          <p:cNvPr id="421" name="Rounded Rectangle 33"/>
          <p:cNvSpPr>
            <a:spLocks noChangeArrowheads="1"/>
          </p:cNvSpPr>
          <p:nvPr/>
        </p:nvSpPr>
        <p:spPr bwMode="gray">
          <a:xfrm>
            <a:off x="1320800" y="4343400"/>
            <a:ext cx="4594032" cy="1727200"/>
          </a:xfrm>
          <a:prstGeom prst="roundRect">
            <a:avLst>
              <a:gd name="adj" fmla="val 16667"/>
            </a:avLst>
          </a:prstGeom>
          <a:solidFill>
            <a:srgbClr val="ED6C00"/>
          </a:solidFill>
          <a:ln w="6350">
            <a:noFill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25400"/>
          </a:effectLst>
        </p:spPr>
        <p:txBody>
          <a:bodyPr wrap="none" lIns="121917" tIns="60958" rIns="121917" bIns="60958" anchor="ctr"/>
          <a:lstStyle>
            <a:lvl1pPr defTabSz="18383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F00519"/>
              </a:buClr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恒静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F00519"/>
              </a:buClr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（</a:t>
            </a:r>
            <a:r>
              <a:rPr kumimoji="0" lang="en-US" altLang="zh-CN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&lt;</a:t>
            </a:r>
            <a:r>
              <a:rPr kumimoji="0" lang="en-US" altLang="zh-CN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35～40</a:t>
            </a: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分贝）</a:t>
            </a:r>
          </a:p>
        </p:txBody>
      </p:sp>
      <p:sp>
        <p:nvSpPr>
          <p:cNvPr id="422" name="Rounded Rectangle 34"/>
          <p:cNvSpPr>
            <a:spLocks noChangeArrowheads="1"/>
          </p:cNvSpPr>
          <p:nvPr/>
        </p:nvSpPr>
        <p:spPr bwMode="gray">
          <a:xfrm>
            <a:off x="6248683" y="2413001"/>
            <a:ext cx="4626707" cy="1625599"/>
          </a:xfrm>
          <a:prstGeom prst="roundRect">
            <a:avLst>
              <a:gd name="adj" fmla="val 16667"/>
            </a:avLst>
          </a:prstGeom>
          <a:solidFill>
            <a:srgbClr val="008EDC"/>
          </a:solidFill>
          <a:ln w="6350">
            <a:noFill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25400"/>
          </a:effectLst>
        </p:spPr>
        <p:txBody>
          <a:bodyPr wrap="none" lIns="121917" tIns="60958" rIns="121917" bIns="60958" anchor="ctr"/>
          <a:lstStyle>
            <a:lvl1pPr defTabSz="1838325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defTabSz="1838325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18383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F00519"/>
              </a:buClr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恒湿</a:t>
            </a:r>
            <a:endParaRPr kumimoji="0" lang="en-US" altLang="zh-CN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F00519"/>
              </a:buClr>
              <a:buNone/>
            </a:pPr>
            <a:r>
              <a:rPr kumimoji="0" lang="en-US" altLang="zh-CN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（</a:t>
            </a:r>
            <a:r>
              <a:rPr kumimoji="0" lang="en-US" altLang="zh-CN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30～70</a:t>
            </a:r>
            <a:r>
              <a:rPr kumimoji="0" lang="en-US" altLang="zh-CN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%）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101600" y="1092200"/>
            <a:ext cx="4572000" cy="6096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34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700" b="1" dirty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sz="2700" b="1" dirty="0">
                <a:latin typeface="等线" pitchFamily="2" charset="-122"/>
                <a:ea typeface="等线" pitchFamily="2" charset="-122"/>
              </a:rPr>
              <a:t>建筑的“</a:t>
            </a:r>
            <a:r>
              <a:rPr lang="zh-CN" alt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四恒</a:t>
            </a:r>
            <a:r>
              <a:rPr lang="zh-CN" altLang="en-US" sz="2700" b="1" dirty="0">
                <a:latin typeface="等线" pitchFamily="2" charset="-122"/>
                <a:ea typeface="等线" pitchFamily="2" charset="-122"/>
              </a:rPr>
              <a:t>”</a:t>
            </a:r>
            <a:endParaRPr lang="en-US" altLang="zh-CN" sz="2700" b="1" dirty="0"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763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十大科技系统之②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置换式全新风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7170" name="Picture 2" descr="C:\Users\apple\Desktop\2020针对疫情的四恒培训\图片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181" y="145683"/>
            <a:ext cx="1820420" cy="13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103696" y="889000"/>
            <a:ext cx="5484305" cy="6096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34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700" b="1" dirty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sz="2700" b="1" dirty="0">
                <a:latin typeface="等线" pitchFamily="2" charset="-122"/>
                <a:ea typeface="等线" pitchFamily="2" charset="-122"/>
              </a:rPr>
              <a:t>新风系统对</a:t>
            </a:r>
            <a:r>
              <a:rPr lang="zh-CN" alt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健康</a:t>
            </a:r>
            <a:r>
              <a:rPr lang="zh-CN" altLang="en-US" sz="2700" b="1" dirty="0">
                <a:latin typeface="等线" pitchFamily="2" charset="-122"/>
                <a:ea typeface="等线" pitchFamily="2" charset="-122"/>
              </a:rPr>
              <a:t>的使用</a:t>
            </a:r>
            <a:r>
              <a:rPr lang="zh-CN" alt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价值</a:t>
            </a:r>
            <a:endParaRPr lang="en-US" altLang="zh-CN" sz="27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8636000" y="1600201"/>
            <a:ext cx="3454400" cy="51581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152400" y="1600200"/>
            <a:ext cx="8382000" cy="10160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667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❶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到达了国际标准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ISO7730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对室内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湿度环境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参数、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新风保障控制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的严格的近乎苛刻的要求，这样的室内环境，会对人体保障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免疫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系统能力应对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病患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有正面的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积极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的意义。</a:t>
            </a:r>
            <a:endParaRPr lang="zh-CN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144019" y="2717800"/>
            <a:ext cx="8491981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667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❷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温度湿度“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恒定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” 、室内环境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安静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体感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舒适。是目前已知在住宅中使用的热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舒适度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测试评分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最高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末端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空调系统。</a:t>
            </a:r>
            <a:endParaRPr lang="en-US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101600" y="3530600"/>
            <a:ext cx="8534401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667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❸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24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小时不间断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持续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置换式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机械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通风，加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快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空气流通，室内空气一直处于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更新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中，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置换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室内空气，无室内“空调病菌” 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滋生环境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  <a:endParaRPr lang="en-US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144019" y="4343400"/>
            <a:ext cx="8390381" cy="13208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667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❹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全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新风工况运行，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无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户间串风。配置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三段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净化滤网，相当于给建筑带上了“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除霾口罩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”。有效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吸附除去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新风中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绝大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部分的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细微颗粒物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，而附着在飞沫、尘埃、气溶胶这些细微颗粒物上面的细菌病毒也被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抑留在外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。新风洁净、无霾，有利于提高室内空气的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清洁度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与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安全性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  <p:sp>
        <p:nvSpPr>
          <p:cNvPr id="11" name="object 6"/>
          <p:cNvSpPr/>
          <p:nvPr/>
        </p:nvSpPr>
        <p:spPr>
          <a:xfrm>
            <a:off x="144019" y="5791200"/>
            <a:ext cx="8390381" cy="9906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667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❺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由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专业运营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团队管理运维，运维人员均会定期对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过滤网消毒杀菌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和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更换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，保障设备系统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安全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高效运行地运营，为业主提供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健康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舒适的室内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环境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723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581755916"/>
              </p:ext>
            </p:extLst>
          </p:nvPr>
        </p:nvGraphicFramePr>
        <p:xfrm>
          <a:off x="157988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17231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十大科技系统之③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天棚辐射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71321"/>
          <a:stretch>
            <a:fillRect/>
          </a:stretch>
        </p:blipFill>
        <p:spPr>
          <a:xfrm>
            <a:off x="9956800" y="150285"/>
            <a:ext cx="1828800" cy="1348316"/>
          </a:xfrm>
          <a:prstGeom prst="rect">
            <a:avLst/>
          </a:prstGeom>
          <a:noFill/>
          <a:ln w="9525">
            <a:solidFill>
              <a:srgbClr val="5356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graphicFrame>
        <p:nvGraphicFramePr>
          <p:cNvPr id="12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95972"/>
              </p:ext>
            </p:extLst>
          </p:nvPr>
        </p:nvGraphicFramePr>
        <p:xfrm>
          <a:off x="2080261" y="4749800"/>
          <a:ext cx="8892540" cy="1962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/>
                <a:gridCol w="378460"/>
                <a:gridCol w="378460"/>
                <a:gridCol w="431800"/>
                <a:gridCol w="7272020"/>
              </a:tblGrid>
              <a:tr h="410464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散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热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方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式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900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辐射换热（最优）（热</a:t>
                      </a:r>
                      <a:r>
                        <a:rPr sz="1900" spc="-15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传</a:t>
                      </a:r>
                      <a:r>
                        <a:rPr sz="1900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导、</a:t>
                      </a:r>
                      <a:r>
                        <a:rPr sz="1900" spc="-15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对</a:t>
                      </a:r>
                      <a:r>
                        <a:rPr sz="1900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流换</a:t>
                      </a:r>
                      <a:r>
                        <a:rPr sz="1900" spc="-15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热</a:t>
                      </a:r>
                      <a:r>
                        <a:rPr sz="1900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、辐</a:t>
                      </a:r>
                      <a:r>
                        <a:rPr sz="1900" spc="-15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射</a:t>
                      </a:r>
                      <a:r>
                        <a:rPr sz="1900" dirty="0">
                          <a:solidFill>
                            <a:srgbClr val="F1F1F1"/>
                          </a:solidFill>
                          <a:latin typeface="微软雅黑"/>
                          <a:cs typeface="微软雅黑"/>
                        </a:rPr>
                        <a:t>换热）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2493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97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410464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管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材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PB、PE－Xa或</a:t>
                      </a:r>
                      <a:r>
                        <a:rPr sz="1900" spc="-1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PE-RT（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耐热</a:t>
                      </a:r>
                      <a:r>
                        <a:rPr sz="1900" spc="-15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聚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乙烯）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113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408432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敷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设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位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置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混凝土楼板内，下层钢</a:t>
                      </a:r>
                      <a:r>
                        <a:rPr sz="1900" spc="-15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筋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上方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1647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111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410464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作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latin typeface="微软雅黑"/>
                          <a:cs typeface="微软雅黑"/>
                        </a:rPr>
                        <a:t>用</a:t>
                      </a:r>
                      <a:endParaRPr sz="190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冬季采暖末端、夏季空</a:t>
                      </a:r>
                      <a:r>
                        <a:rPr sz="1900" spc="-15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调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末端</a:t>
                      </a:r>
                      <a:endParaRPr sz="1900" dirty="0">
                        <a:latin typeface="微软雅黑"/>
                        <a:cs typeface="微软雅黑"/>
                      </a:endParaRPr>
                    </a:p>
                  </a:txBody>
                  <a:tcPr marL="0" marR="0" marT="5334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object 4"/>
          <p:cNvSpPr/>
          <p:nvPr/>
        </p:nvSpPr>
        <p:spPr>
          <a:xfrm>
            <a:off x="133022" y="1193800"/>
            <a:ext cx="6572577" cy="345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十大科技系统之③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天棚辐射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71321"/>
          <a:stretch>
            <a:fillRect/>
          </a:stretch>
        </p:blipFill>
        <p:spPr>
          <a:xfrm>
            <a:off x="9956800" y="150285"/>
            <a:ext cx="1828800" cy="1348316"/>
          </a:xfrm>
          <a:prstGeom prst="rect">
            <a:avLst/>
          </a:prstGeom>
          <a:noFill/>
          <a:ln w="9525">
            <a:solidFill>
              <a:srgbClr val="5356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6" name="object 2"/>
          <p:cNvSpPr/>
          <p:nvPr/>
        </p:nvSpPr>
        <p:spPr>
          <a:xfrm>
            <a:off x="590296" y="1803400"/>
            <a:ext cx="5343144" cy="4723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6123432" y="2862072"/>
            <a:ext cx="5560568" cy="2894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4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030" y="964505"/>
            <a:ext cx="3830496" cy="526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 descr="C:\（20210822）王建民\接待住建厅调研介绍稿\北区证书\北京当代万国城北区住宅1-3、5、7-10号楼三星续标（2017年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924" y="513567"/>
            <a:ext cx="4249368" cy="592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（20210822）王建民\接待住建厅调研介绍稿\北区证书\当代MOMA绿建运营三星（2013年）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3" y="1602312"/>
            <a:ext cx="3027225" cy="436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十大科技系统之③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天棚辐射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71321"/>
          <a:stretch>
            <a:fillRect/>
          </a:stretch>
        </p:blipFill>
        <p:spPr>
          <a:xfrm>
            <a:off x="9956800" y="150285"/>
            <a:ext cx="1828800" cy="1348316"/>
          </a:xfrm>
          <a:prstGeom prst="rect">
            <a:avLst/>
          </a:prstGeom>
          <a:noFill/>
          <a:ln w="9525">
            <a:solidFill>
              <a:srgbClr val="5356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6" name="object 2"/>
          <p:cNvSpPr/>
          <p:nvPr/>
        </p:nvSpPr>
        <p:spPr>
          <a:xfrm>
            <a:off x="376380" y="3403599"/>
            <a:ext cx="3474720" cy="3143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421083" y="5980159"/>
            <a:ext cx="2605024" cy="808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396699" y="6069618"/>
            <a:ext cx="2712719" cy="7050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472899" y="6031992"/>
            <a:ext cx="2435013" cy="638387"/>
          </a:xfrm>
          <a:custGeom>
            <a:avLst/>
            <a:gdLst/>
            <a:ahLst/>
            <a:cxnLst/>
            <a:rect l="l" t="t" r="r" b="b"/>
            <a:pathLst>
              <a:path w="1826259" h="478789">
                <a:moveTo>
                  <a:pt x="1825752" y="0"/>
                </a:moveTo>
                <a:lnTo>
                  <a:pt x="0" y="0"/>
                </a:lnTo>
                <a:lnTo>
                  <a:pt x="0" y="478536"/>
                </a:lnTo>
                <a:lnTo>
                  <a:pt x="1825752" y="478536"/>
                </a:lnTo>
                <a:lnTo>
                  <a:pt x="1825752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/>
        </p:nvSpPr>
        <p:spPr>
          <a:xfrm>
            <a:off x="472899" y="6031992"/>
            <a:ext cx="2435013" cy="638387"/>
          </a:xfrm>
          <a:custGeom>
            <a:avLst/>
            <a:gdLst/>
            <a:ahLst/>
            <a:cxnLst/>
            <a:rect l="l" t="t" r="r" b="b"/>
            <a:pathLst>
              <a:path w="1826259" h="478789">
                <a:moveTo>
                  <a:pt x="0" y="478536"/>
                </a:moveTo>
                <a:lnTo>
                  <a:pt x="1825752" y="478536"/>
                </a:lnTo>
                <a:lnTo>
                  <a:pt x="1825752" y="0"/>
                </a:lnTo>
                <a:lnTo>
                  <a:pt x="0" y="0"/>
                </a:lnTo>
                <a:lnTo>
                  <a:pt x="0" y="478536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 txBox="1"/>
          <p:nvPr/>
        </p:nvSpPr>
        <p:spPr>
          <a:xfrm>
            <a:off x="472899" y="6031992"/>
            <a:ext cx="2435013" cy="469355"/>
          </a:xfrm>
          <a:prstGeom prst="rect">
            <a:avLst/>
          </a:prstGeom>
        </p:spPr>
        <p:txBody>
          <a:bodyPr vert="horz" wrap="square" lIns="0" tIns="144776" rIns="0" bIns="0" rtlCol="0">
            <a:spAutoFit/>
          </a:bodyPr>
          <a:lstStyle/>
          <a:p>
            <a:pPr marL="121917">
              <a:spcBef>
                <a:spcPts val="1140"/>
              </a:spcBef>
            </a:pPr>
            <a:r>
              <a:rPr sz="2100" spc="-7" dirty="0">
                <a:latin typeface="微软雅黑"/>
                <a:cs typeface="微软雅黑"/>
              </a:rPr>
              <a:t>顶板各点温差±2℃</a:t>
            </a:r>
            <a:endParaRPr sz="2100">
              <a:latin typeface="微软雅黑"/>
              <a:cs typeface="微软雅黑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7824184" y="1733312"/>
            <a:ext cx="3474720" cy="3090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/>
        </p:nvSpPr>
        <p:spPr>
          <a:xfrm>
            <a:off x="7848569" y="4169684"/>
            <a:ext cx="2647695" cy="8006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/>
        </p:nvSpPr>
        <p:spPr>
          <a:xfrm>
            <a:off x="7822153" y="4281439"/>
            <a:ext cx="2712719" cy="6888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7900384" y="4221496"/>
            <a:ext cx="2477347" cy="680720"/>
          </a:xfrm>
          <a:custGeom>
            <a:avLst/>
            <a:gdLst/>
            <a:ahLst/>
            <a:cxnLst/>
            <a:rect l="l" t="t" r="r" b="b"/>
            <a:pathLst>
              <a:path w="1858009" h="510539">
                <a:moveTo>
                  <a:pt x="1857755" y="0"/>
                </a:moveTo>
                <a:lnTo>
                  <a:pt x="0" y="0"/>
                </a:lnTo>
                <a:lnTo>
                  <a:pt x="0" y="510540"/>
                </a:lnTo>
                <a:lnTo>
                  <a:pt x="1857755" y="510540"/>
                </a:lnTo>
                <a:lnTo>
                  <a:pt x="1857755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/>
        </p:nvSpPr>
        <p:spPr>
          <a:xfrm>
            <a:off x="7900384" y="4221496"/>
            <a:ext cx="2477347" cy="680720"/>
          </a:xfrm>
          <a:custGeom>
            <a:avLst/>
            <a:gdLst/>
            <a:ahLst/>
            <a:cxnLst/>
            <a:rect l="l" t="t" r="r" b="b"/>
            <a:pathLst>
              <a:path w="1858009" h="510539">
                <a:moveTo>
                  <a:pt x="0" y="510540"/>
                </a:moveTo>
                <a:lnTo>
                  <a:pt x="1857755" y="510540"/>
                </a:lnTo>
                <a:lnTo>
                  <a:pt x="1857755" y="0"/>
                </a:lnTo>
                <a:lnTo>
                  <a:pt x="0" y="0"/>
                </a:lnTo>
                <a:lnTo>
                  <a:pt x="0" y="510540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/>
          <p:cNvSpPr txBox="1"/>
          <p:nvPr/>
        </p:nvSpPr>
        <p:spPr>
          <a:xfrm>
            <a:off x="8005201" y="4373423"/>
            <a:ext cx="2286000" cy="33940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2100" spc="-7" dirty="0">
                <a:latin typeface="微软雅黑"/>
                <a:cs typeface="微软雅黑"/>
              </a:rPr>
              <a:t>地板各点温差±1℃</a:t>
            </a:r>
            <a:endParaRPr sz="2100">
              <a:latin typeface="微软雅黑"/>
              <a:cs typeface="微软雅黑"/>
            </a:endParaRPr>
          </a:p>
        </p:txBody>
      </p:sp>
      <p:sp>
        <p:nvSpPr>
          <p:cNvPr id="18" name="object 14"/>
          <p:cNvSpPr txBox="1"/>
          <p:nvPr/>
        </p:nvSpPr>
        <p:spPr>
          <a:xfrm>
            <a:off x="2078906" y="1511300"/>
            <a:ext cx="3595793" cy="60272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辐射系统的温度均匀，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垂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直温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差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小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2509181" y="2392342"/>
            <a:ext cx="3360420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家具遮挡对天棚热输出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影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响较小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1117601" y="1295401"/>
            <a:ext cx="744220" cy="744220"/>
          </a:xfrm>
          <a:custGeom>
            <a:avLst/>
            <a:gdLst/>
            <a:ahLst/>
            <a:cxnLst/>
            <a:rect l="l" t="t" r="r" b="b"/>
            <a:pathLst>
              <a:path w="558164" h="558164">
                <a:moveTo>
                  <a:pt x="279146" y="0"/>
                </a:moveTo>
                <a:lnTo>
                  <a:pt x="279019" y="253"/>
                </a:lnTo>
                <a:lnTo>
                  <a:pt x="278892" y="0"/>
                </a:lnTo>
                <a:lnTo>
                  <a:pt x="258572" y="45974"/>
                </a:lnTo>
                <a:lnTo>
                  <a:pt x="230759" y="4190"/>
                </a:lnTo>
                <a:lnTo>
                  <a:pt x="218694" y="53212"/>
                </a:lnTo>
                <a:lnTo>
                  <a:pt x="183769" y="16763"/>
                </a:lnTo>
                <a:lnTo>
                  <a:pt x="180340" y="67183"/>
                </a:lnTo>
                <a:lnTo>
                  <a:pt x="139700" y="37211"/>
                </a:lnTo>
                <a:lnTo>
                  <a:pt x="145161" y="87502"/>
                </a:lnTo>
                <a:lnTo>
                  <a:pt x="99822" y="65024"/>
                </a:lnTo>
                <a:lnTo>
                  <a:pt x="113918" y="113537"/>
                </a:lnTo>
                <a:lnTo>
                  <a:pt x="65405" y="99440"/>
                </a:lnTo>
                <a:lnTo>
                  <a:pt x="87756" y="144780"/>
                </a:lnTo>
                <a:lnTo>
                  <a:pt x="37465" y="139192"/>
                </a:lnTo>
                <a:lnTo>
                  <a:pt x="67309" y="179959"/>
                </a:lnTo>
                <a:lnTo>
                  <a:pt x="16890" y="183261"/>
                </a:lnTo>
                <a:lnTo>
                  <a:pt x="53340" y="218186"/>
                </a:lnTo>
                <a:lnTo>
                  <a:pt x="4318" y="230250"/>
                </a:lnTo>
                <a:lnTo>
                  <a:pt x="46481" y="258445"/>
                </a:lnTo>
                <a:lnTo>
                  <a:pt x="0" y="278892"/>
                </a:lnTo>
                <a:lnTo>
                  <a:pt x="46228" y="299212"/>
                </a:lnTo>
                <a:lnTo>
                  <a:pt x="4190" y="327278"/>
                </a:lnTo>
                <a:lnTo>
                  <a:pt x="53340" y="339344"/>
                </a:lnTo>
                <a:lnTo>
                  <a:pt x="16764" y="374269"/>
                </a:lnTo>
                <a:lnTo>
                  <a:pt x="67183" y="377571"/>
                </a:lnTo>
                <a:lnTo>
                  <a:pt x="37337" y="418338"/>
                </a:lnTo>
                <a:lnTo>
                  <a:pt x="87630" y="412876"/>
                </a:lnTo>
                <a:lnTo>
                  <a:pt x="65278" y="458215"/>
                </a:lnTo>
                <a:lnTo>
                  <a:pt x="113792" y="443992"/>
                </a:lnTo>
                <a:lnTo>
                  <a:pt x="99568" y="492506"/>
                </a:lnTo>
                <a:lnTo>
                  <a:pt x="144906" y="470153"/>
                </a:lnTo>
                <a:lnTo>
                  <a:pt x="139446" y="520446"/>
                </a:lnTo>
                <a:lnTo>
                  <a:pt x="180212" y="490600"/>
                </a:lnTo>
                <a:lnTo>
                  <a:pt x="183515" y="541020"/>
                </a:lnTo>
                <a:lnTo>
                  <a:pt x="218312" y="504698"/>
                </a:lnTo>
                <a:lnTo>
                  <a:pt x="230251" y="553466"/>
                </a:lnTo>
                <a:lnTo>
                  <a:pt x="230378" y="553212"/>
                </a:lnTo>
                <a:lnTo>
                  <a:pt x="230505" y="553593"/>
                </a:lnTo>
                <a:lnTo>
                  <a:pt x="258445" y="511683"/>
                </a:lnTo>
                <a:lnTo>
                  <a:pt x="278638" y="557784"/>
                </a:lnTo>
                <a:lnTo>
                  <a:pt x="278765" y="557530"/>
                </a:lnTo>
                <a:lnTo>
                  <a:pt x="278892" y="557784"/>
                </a:lnTo>
                <a:lnTo>
                  <a:pt x="299212" y="511810"/>
                </a:lnTo>
                <a:lnTo>
                  <a:pt x="327025" y="553593"/>
                </a:lnTo>
                <a:lnTo>
                  <a:pt x="339090" y="504571"/>
                </a:lnTo>
                <a:lnTo>
                  <a:pt x="374015" y="541020"/>
                </a:lnTo>
                <a:lnTo>
                  <a:pt x="377444" y="490600"/>
                </a:lnTo>
                <a:lnTo>
                  <a:pt x="418084" y="520573"/>
                </a:lnTo>
                <a:lnTo>
                  <a:pt x="412622" y="470281"/>
                </a:lnTo>
                <a:lnTo>
                  <a:pt x="457962" y="492760"/>
                </a:lnTo>
                <a:lnTo>
                  <a:pt x="443865" y="444246"/>
                </a:lnTo>
                <a:lnTo>
                  <a:pt x="492378" y="458343"/>
                </a:lnTo>
                <a:lnTo>
                  <a:pt x="470027" y="413003"/>
                </a:lnTo>
                <a:lnTo>
                  <a:pt x="520319" y="418592"/>
                </a:lnTo>
                <a:lnTo>
                  <a:pt x="490473" y="377825"/>
                </a:lnTo>
                <a:lnTo>
                  <a:pt x="540892" y="374523"/>
                </a:lnTo>
                <a:lnTo>
                  <a:pt x="504444" y="339598"/>
                </a:lnTo>
                <a:lnTo>
                  <a:pt x="553466" y="327533"/>
                </a:lnTo>
                <a:lnTo>
                  <a:pt x="511302" y="299338"/>
                </a:lnTo>
                <a:lnTo>
                  <a:pt x="557784" y="278892"/>
                </a:lnTo>
                <a:lnTo>
                  <a:pt x="511556" y="258572"/>
                </a:lnTo>
                <a:lnTo>
                  <a:pt x="553592" y="230505"/>
                </a:lnTo>
                <a:lnTo>
                  <a:pt x="504444" y="218439"/>
                </a:lnTo>
                <a:lnTo>
                  <a:pt x="541020" y="183514"/>
                </a:lnTo>
                <a:lnTo>
                  <a:pt x="490601" y="180212"/>
                </a:lnTo>
                <a:lnTo>
                  <a:pt x="520446" y="139446"/>
                </a:lnTo>
                <a:lnTo>
                  <a:pt x="470153" y="144907"/>
                </a:lnTo>
                <a:lnTo>
                  <a:pt x="492506" y="99568"/>
                </a:lnTo>
                <a:lnTo>
                  <a:pt x="443991" y="113792"/>
                </a:lnTo>
                <a:lnTo>
                  <a:pt x="458216" y="65277"/>
                </a:lnTo>
                <a:lnTo>
                  <a:pt x="412877" y="87630"/>
                </a:lnTo>
                <a:lnTo>
                  <a:pt x="418338" y="37337"/>
                </a:lnTo>
                <a:lnTo>
                  <a:pt x="377571" y="67183"/>
                </a:lnTo>
                <a:lnTo>
                  <a:pt x="374269" y="16763"/>
                </a:lnTo>
                <a:lnTo>
                  <a:pt x="339471" y="53086"/>
                </a:lnTo>
                <a:lnTo>
                  <a:pt x="327533" y="4318"/>
                </a:lnTo>
                <a:lnTo>
                  <a:pt x="327406" y="4572"/>
                </a:lnTo>
                <a:lnTo>
                  <a:pt x="327278" y="4190"/>
                </a:lnTo>
                <a:lnTo>
                  <a:pt x="299339" y="46100"/>
                </a:lnTo>
                <a:lnTo>
                  <a:pt x="279146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/>
          <p:cNvSpPr txBox="1"/>
          <p:nvPr/>
        </p:nvSpPr>
        <p:spPr>
          <a:xfrm>
            <a:off x="1335531" y="1462532"/>
            <a:ext cx="310727" cy="3996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253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0"/>
          <p:cNvSpPr/>
          <p:nvPr/>
        </p:nvSpPr>
        <p:spPr>
          <a:xfrm>
            <a:off x="1548383" y="2191511"/>
            <a:ext cx="744220" cy="744220"/>
          </a:xfrm>
          <a:custGeom>
            <a:avLst/>
            <a:gdLst/>
            <a:ahLst/>
            <a:cxnLst/>
            <a:rect l="l" t="t" r="r" b="b"/>
            <a:pathLst>
              <a:path w="558164" h="558164">
                <a:moveTo>
                  <a:pt x="279146" y="0"/>
                </a:moveTo>
                <a:lnTo>
                  <a:pt x="279019" y="253"/>
                </a:lnTo>
                <a:lnTo>
                  <a:pt x="278891" y="0"/>
                </a:lnTo>
                <a:lnTo>
                  <a:pt x="258572" y="45974"/>
                </a:lnTo>
                <a:lnTo>
                  <a:pt x="230759" y="4190"/>
                </a:lnTo>
                <a:lnTo>
                  <a:pt x="218694" y="53212"/>
                </a:lnTo>
                <a:lnTo>
                  <a:pt x="183769" y="16763"/>
                </a:lnTo>
                <a:lnTo>
                  <a:pt x="180340" y="67182"/>
                </a:lnTo>
                <a:lnTo>
                  <a:pt x="139700" y="37211"/>
                </a:lnTo>
                <a:lnTo>
                  <a:pt x="145160" y="87502"/>
                </a:lnTo>
                <a:lnTo>
                  <a:pt x="99822" y="65024"/>
                </a:lnTo>
                <a:lnTo>
                  <a:pt x="113919" y="113537"/>
                </a:lnTo>
                <a:lnTo>
                  <a:pt x="65404" y="99440"/>
                </a:lnTo>
                <a:lnTo>
                  <a:pt x="87757" y="144780"/>
                </a:lnTo>
                <a:lnTo>
                  <a:pt x="37465" y="139191"/>
                </a:lnTo>
                <a:lnTo>
                  <a:pt x="67309" y="179958"/>
                </a:lnTo>
                <a:lnTo>
                  <a:pt x="16890" y="183261"/>
                </a:lnTo>
                <a:lnTo>
                  <a:pt x="53340" y="218186"/>
                </a:lnTo>
                <a:lnTo>
                  <a:pt x="4318" y="230250"/>
                </a:lnTo>
                <a:lnTo>
                  <a:pt x="46482" y="258444"/>
                </a:lnTo>
                <a:lnTo>
                  <a:pt x="0" y="278891"/>
                </a:lnTo>
                <a:lnTo>
                  <a:pt x="46228" y="299212"/>
                </a:lnTo>
                <a:lnTo>
                  <a:pt x="4190" y="327278"/>
                </a:lnTo>
                <a:lnTo>
                  <a:pt x="53340" y="339344"/>
                </a:lnTo>
                <a:lnTo>
                  <a:pt x="16764" y="374269"/>
                </a:lnTo>
                <a:lnTo>
                  <a:pt x="67183" y="377570"/>
                </a:lnTo>
                <a:lnTo>
                  <a:pt x="37338" y="418338"/>
                </a:lnTo>
                <a:lnTo>
                  <a:pt x="87629" y="412876"/>
                </a:lnTo>
                <a:lnTo>
                  <a:pt x="65278" y="458215"/>
                </a:lnTo>
                <a:lnTo>
                  <a:pt x="113791" y="443991"/>
                </a:lnTo>
                <a:lnTo>
                  <a:pt x="99568" y="492506"/>
                </a:lnTo>
                <a:lnTo>
                  <a:pt x="144907" y="470153"/>
                </a:lnTo>
                <a:lnTo>
                  <a:pt x="139446" y="520445"/>
                </a:lnTo>
                <a:lnTo>
                  <a:pt x="180213" y="490600"/>
                </a:lnTo>
                <a:lnTo>
                  <a:pt x="183515" y="541019"/>
                </a:lnTo>
                <a:lnTo>
                  <a:pt x="218313" y="504697"/>
                </a:lnTo>
                <a:lnTo>
                  <a:pt x="230251" y="553465"/>
                </a:lnTo>
                <a:lnTo>
                  <a:pt x="230378" y="553212"/>
                </a:lnTo>
                <a:lnTo>
                  <a:pt x="230504" y="553593"/>
                </a:lnTo>
                <a:lnTo>
                  <a:pt x="258445" y="511682"/>
                </a:lnTo>
                <a:lnTo>
                  <a:pt x="278638" y="557783"/>
                </a:lnTo>
                <a:lnTo>
                  <a:pt x="278765" y="557530"/>
                </a:lnTo>
                <a:lnTo>
                  <a:pt x="278891" y="557783"/>
                </a:lnTo>
                <a:lnTo>
                  <a:pt x="299212" y="511809"/>
                </a:lnTo>
                <a:lnTo>
                  <a:pt x="327025" y="553593"/>
                </a:lnTo>
                <a:lnTo>
                  <a:pt x="339090" y="504570"/>
                </a:lnTo>
                <a:lnTo>
                  <a:pt x="374015" y="541019"/>
                </a:lnTo>
                <a:lnTo>
                  <a:pt x="377444" y="490600"/>
                </a:lnTo>
                <a:lnTo>
                  <a:pt x="418084" y="520572"/>
                </a:lnTo>
                <a:lnTo>
                  <a:pt x="412622" y="470281"/>
                </a:lnTo>
                <a:lnTo>
                  <a:pt x="457962" y="492759"/>
                </a:lnTo>
                <a:lnTo>
                  <a:pt x="443865" y="444245"/>
                </a:lnTo>
                <a:lnTo>
                  <a:pt x="492378" y="458343"/>
                </a:lnTo>
                <a:lnTo>
                  <a:pt x="470027" y="413003"/>
                </a:lnTo>
                <a:lnTo>
                  <a:pt x="520319" y="418591"/>
                </a:lnTo>
                <a:lnTo>
                  <a:pt x="490474" y="377825"/>
                </a:lnTo>
                <a:lnTo>
                  <a:pt x="540893" y="374522"/>
                </a:lnTo>
                <a:lnTo>
                  <a:pt x="504444" y="339597"/>
                </a:lnTo>
                <a:lnTo>
                  <a:pt x="553466" y="327532"/>
                </a:lnTo>
                <a:lnTo>
                  <a:pt x="511302" y="299338"/>
                </a:lnTo>
                <a:lnTo>
                  <a:pt x="557784" y="278891"/>
                </a:lnTo>
                <a:lnTo>
                  <a:pt x="511556" y="258571"/>
                </a:lnTo>
                <a:lnTo>
                  <a:pt x="553593" y="230505"/>
                </a:lnTo>
                <a:lnTo>
                  <a:pt x="504444" y="218439"/>
                </a:lnTo>
                <a:lnTo>
                  <a:pt x="541020" y="183514"/>
                </a:lnTo>
                <a:lnTo>
                  <a:pt x="490601" y="180212"/>
                </a:lnTo>
                <a:lnTo>
                  <a:pt x="520446" y="139445"/>
                </a:lnTo>
                <a:lnTo>
                  <a:pt x="470153" y="144906"/>
                </a:lnTo>
                <a:lnTo>
                  <a:pt x="492506" y="99568"/>
                </a:lnTo>
                <a:lnTo>
                  <a:pt x="443991" y="113791"/>
                </a:lnTo>
                <a:lnTo>
                  <a:pt x="458216" y="65277"/>
                </a:lnTo>
                <a:lnTo>
                  <a:pt x="412877" y="87630"/>
                </a:lnTo>
                <a:lnTo>
                  <a:pt x="418338" y="37337"/>
                </a:lnTo>
                <a:lnTo>
                  <a:pt x="377571" y="67182"/>
                </a:lnTo>
                <a:lnTo>
                  <a:pt x="374269" y="16763"/>
                </a:lnTo>
                <a:lnTo>
                  <a:pt x="339471" y="53086"/>
                </a:lnTo>
                <a:lnTo>
                  <a:pt x="327533" y="4318"/>
                </a:lnTo>
                <a:lnTo>
                  <a:pt x="327406" y="4571"/>
                </a:lnTo>
                <a:lnTo>
                  <a:pt x="327278" y="4190"/>
                </a:lnTo>
                <a:lnTo>
                  <a:pt x="299339" y="46100"/>
                </a:lnTo>
                <a:lnTo>
                  <a:pt x="279146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/>
          <p:cNvSpPr txBox="1"/>
          <p:nvPr/>
        </p:nvSpPr>
        <p:spPr>
          <a:xfrm>
            <a:off x="1766317" y="2357797"/>
            <a:ext cx="310727" cy="3996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253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16"/>
          <p:cNvSpPr txBox="1"/>
          <p:nvPr/>
        </p:nvSpPr>
        <p:spPr>
          <a:xfrm>
            <a:off x="5703315" y="5235958"/>
            <a:ext cx="3360420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楼板蓄热性好，室内温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度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波动小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25" name="object 17"/>
          <p:cNvSpPr txBox="1"/>
          <p:nvPr/>
        </p:nvSpPr>
        <p:spPr>
          <a:xfrm>
            <a:off x="6123093" y="6151544"/>
            <a:ext cx="3122507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无吹风感，减少室内噪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声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来源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26" name="object 22"/>
          <p:cNvSpPr/>
          <p:nvPr/>
        </p:nvSpPr>
        <p:spPr>
          <a:xfrm>
            <a:off x="4742858" y="5054601"/>
            <a:ext cx="744220" cy="744220"/>
          </a:xfrm>
          <a:custGeom>
            <a:avLst/>
            <a:gdLst/>
            <a:ahLst/>
            <a:cxnLst/>
            <a:rect l="l" t="t" r="r" b="b"/>
            <a:pathLst>
              <a:path w="558164" h="558164">
                <a:moveTo>
                  <a:pt x="279146" y="0"/>
                </a:moveTo>
                <a:lnTo>
                  <a:pt x="279019" y="254"/>
                </a:lnTo>
                <a:lnTo>
                  <a:pt x="278892" y="0"/>
                </a:lnTo>
                <a:lnTo>
                  <a:pt x="258572" y="45974"/>
                </a:lnTo>
                <a:lnTo>
                  <a:pt x="230759" y="4191"/>
                </a:lnTo>
                <a:lnTo>
                  <a:pt x="218694" y="53213"/>
                </a:lnTo>
                <a:lnTo>
                  <a:pt x="183769" y="16764"/>
                </a:lnTo>
                <a:lnTo>
                  <a:pt x="180340" y="67183"/>
                </a:lnTo>
                <a:lnTo>
                  <a:pt x="139700" y="37211"/>
                </a:lnTo>
                <a:lnTo>
                  <a:pt x="145161" y="87503"/>
                </a:lnTo>
                <a:lnTo>
                  <a:pt x="99822" y="65024"/>
                </a:lnTo>
                <a:lnTo>
                  <a:pt x="113918" y="113538"/>
                </a:lnTo>
                <a:lnTo>
                  <a:pt x="65405" y="99441"/>
                </a:lnTo>
                <a:lnTo>
                  <a:pt x="87756" y="144780"/>
                </a:lnTo>
                <a:lnTo>
                  <a:pt x="37465" y="139192"/>
                </a:lnTo>
                <a:lnTo>
                  <a:pt x="67310" y="179959"/>
                </a:lnTo>
                <a:lnTo>
                  <a:pt x="16891" y="183261"/>
                </a:lnTo>
                <a:lnTo>
                  <a:pt x="53340" y="218186"/>
                </a:lnTo>
                <a:lnTo>
                  <a:pt x="4318" y="230251"/>
                </a:lnTo>
                <a:lnTo>
                  <a:pt x="46481" y="258445"/>
                </a:lnTo>
                <a:lnTo>
                  <a:pt x="0" y="278892"/>
                </a:lnTo>
                <a:lnTo>
                  <a:pt x="46228" y="299212"/>
                </a:lnTo>
                <a:lnTo>
                  <a:pt x="4191" y="327279"/>
                </a:lnTo>
                <a:lnTo>
                  <a:pt x="53340" y="339344"/>
                </a:lnTo>
                <a:lnTo>
                  <a:pt x="16763" y="374269"/>
                </a:lnTo>
                <a:lnTo>
                  <a:pt x="67183" y="377571"/>
                </a:lnTo>
                <a:lnTo>
                  <a:pt x="37337" y="418338"/>
                </a:lnTo>
                <a:lnTo>
                  <a:pt x="87630" y="412877"/>
                </a:lnTo>
                <a:lnTo>
                  <a:pt x="65278" y="458216"/>
                </a:lnTo>
                <a:lnTo>
                  <a:pt x="113792" y="443992"/>
                </a:lnTo>
                <a:lnTo>
                  <a:pt x="99568" y="492506"/>
                </a:lnTo>
                <a:lnTo>
                  <a:pt x="144906" y="470154"/>
                </a:lnTo>
                <a:lnTo>
                  <a:pt x="139446" y="520446"/>
                </a:lnTo>
                <a:lnTo>
                  <a:pt x="180212" y="490601"/>
                </a:lnTo>
                <a:lnTo>
                  <a:pt x="183515" y="541020"/>
                </a:lnTo>
                <a:lnTo>
                  <a:pt x="218312" y="504698"/>
                </a:lnTo>
                <a:lnTo>
                  <a:pt x="230250" y="553466"/>
                </a:lnTo>
                <a:lnTo>
                  <a:pt x="230378" y="553212"/>
                </a:lnTo>
                <a:lnTo>
                  <a:pt x="230505" y="553593"/>
                </a:lnTo>
                <a:lnTo>
                  <a:pt x="258444" y="511683"/>
                </a:lnTo>
                <a:lnTo>
                  <a:pt x="278638" y="557784"/>
                </a:lnTo>
                <a:lnTo>
                  <a:pt x="278765" y="557530"/>
                </a:lnTo>
                <a:lnTo>
                  <a:pt x="278892" y="557784"/>
                </a:lnTo>
                <a:lnTo>
                  <a:pt x="299212" y="511810"/>
                </a:lnTo>
                <a:lnTo>
                  <a:pt x="327025" y="553593"/>
                </a:lnTo>
                <a:lnTo>
                  <a:pt x="339090" y="504571"/>
                </a:lnTo>
                <a:lnTo>
                  <a:pt x="374015" y="541020"/>
                </a:lnTo>
                <a:lnTo>
                  <a:pt x="377444" y="490601"/>
                </a:lnTo>
                <a:lnTo>
                  <a:pt x="418084" y="520573"/>
                </a:lnTo>
                <a:lnTo>
                  <a:pt x="412623" y="470281"/>
                </a:lnTo>
                <a:lnTo>
                  <a:pt x="457962" y="492760"/>
                </a:lnTo>
                <a:lnTo>
                  <a:pt x="443865" y="444246"/>
                </a:lnTo>
                <a:lnTo>
                  <a:pt x="492379" y="458343"/>
                </a:lnTo>
                <a:lnTo>
                  <a:pt x="470027" y="413004"/>
                </a:lnTo>
                <a:lnTo>
                  <a:pt x="520319" y="418592"/>
                </a:lnTo>
                <a:lnTo>
                  <a:pt x="490474" y="377825"/>
                </a:lnTo>
                <a:lnTo>
                  <a:pt x="540893" y="374523"/>
                </a:lnTo>
                <a:lnTo>
                  <a:pt x="504444" y="339598"/>
                </a:lnTo>
                <a:lnTo>
                  <a:pt x="553466" y="327533"/>
                </a:lnTo>
                <a:lnTo>
                  <a:pt x="511302" y="299339"/>
                </a:lnTo>
                <a:lnTo>
                  <a:pt x="557784" y="278892"/>
                </a:lnTo>
                <a:lnTo>
                  <a:pt x="511556" y="258572"/>
                </a:lnTo>
                <a:lnTo>
                  <a:pt x="553593" y="230505"/>
                </a:lnTo>
                <a:lnTo>
                  <a:pt x="504444" y="218440"/>
                </a:lnTo>
                <a:lnTo>
                  <a:pt x="541019" y="183515"/>
                </a:lnTo>
                <a:lnTo>
                  <a:pt x="490600" y="180213"/>
                </a:lnTo>
                <a:lnTo>
                  <a:pt x="520446" y="139446"/>
                </a:lnTo>
                <a:lnTo>
                  <a:pt x="470154" y="144907"/>
                </a:lnTo>
                <a:lnTo>
                  <a:pt x="492506" y="99568"/>
                </a:lnTo>
                <a:lnTo>
                  <a:pt x="443992" y="113792"/>
                </a:lnTo>
                <a:lnTo>
                  <a:pt x="458216" y="65278"/>
                </a:lnTo>
                <a:lnTo>
                  <a:pt x="412877" y="87630"/>
                </a:lnTo>
                <a:lnTo>
                  <a:pt x="418338" y="37338"/>
                </a:lnTo>
                <a:lnTo>
                  <a:pt x="377571" y="67183"/>
                </a:lnTo>
                <a:lnTo>
                  <a:pt x="374269" y="16764"/>
                </a:lnTo>
                <a:lnTo>
                  <a:pt x="339471" y="53086"/>
                </a:lnTo>
                <a:lnTo>
                  <a:pt x="327533" y="4318"/>
                </a:lnTo>
                <a:lnTo>
                  <a:pt x="327406" y="4572"/>
                </a:lnTo>
                <a:lnTo>
                  <a:pt x="327279" y="4191"/>
                </a:lnTo>
                <a:lnTo>
                  <a:pt x="299338" y="46101"/>
                </a:lnTo>
                <a:lnTo>
                  <a:pt x="279146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3"/>
          <p:cNvSpPr txBox="1"/>
          <p:nvPr/>
        </p:nvSpPr>
        <p:spPr>
          <a:xfrm>
            <a:off x="4960450" y="5221732"/>
            <a:ext cx="310727" cy="3996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253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4"/>
          <p:cNvSpPr/>
          <p:nvPr/>
        </p:nvSpPr>
        <p:spPr>
          <a:xfrm>
            <a:off x="5163482" y="5934458"/>
            <a:ext cx="744220" cy="744220"/>
          </a:xfrm>
          <a:custGeom>
            <a:avLst/>
            <a:gdLst/>
            <a:ahLst/>
            <a:cxnLst/>
            <a:rect l="l" t="t" r="r" b="b"/>
            <a:pathLst>
              <a:path w="558164" h="558164">
                <a:moveTo>
                  <a:pt x="279145" y="0"/>
                </a:moveTo>
                <a:lnTo>
                  <a:pt x="279019" y="253"/>
                </a:lnTo>
                <a:lnTo>
                  <a:pt x="278892" y="0"/>
                </a:lnTo>
                <a:lnTo>
                  <a:pt x="258572" y="45973"/>
                </a:lnTo>
                <a:lnTo>
                  <a:pt x="230759" y="4190"/>
                </a:lnTo>
                <a:lnTo>
                  <a:pt x="218694" y="53212"/>
                </a:lnTo>
                <a:lnTo>
                  <a:pt x="183769" y="16763"/>
                </a:lnTo>
                <a:lnTo>
                  <a:pt x="180340" y="67182"/>
                </a:lnTo>
                <a:lnTo>
                  <a:pt x="139700" y="37210"/>
                </a:lnTo>
                <a:lnTo>
                  <a:pt x="145161" y="87502"/>
                </a:lnTo>
                <a:lnTo>
                  <a:pt x="99822" y="65023"/>
                </a:lnTo>
                <a:lnTo>
                  <a:pt x="113918" y="113537"/>
                </a:lnTo>
                <a:lnTo>
                  <a:pt x="65405" y="99440"/>
                </a:lnTo>
                <a:lnTo>
                  <a:pt x="87756" y="144779"/>
                </a:lnTo>
                <a:lnTo>
                  <a:pt x="37465" y="139191"/>
                </a:lnTo>
                <a:lnTo>
                  <a:pt x="67310" y="179958"/>
                </a:lnTo>
                <a:lnTo>
                  <a:pt x="16891" y="183260"/>
                </a:lnTo>
                <a:lnTo>
                  <a:pt x="53340" y="218185"/>
                </a:lnTo>
                <a:lnTo>
                  <a:pt x="4318" y="230250"/>
                </a:lnTo>
                <a:lnTo>
                  <a:pt x="46481" y="258444"/>
                </a:lnTo>
                <a:lnTo>
                  <a:pt x="0" y="278891"/>
                </a:lnTo>
                <a:lnTo>
                  <a:pt x="46228" y="299211"/>
                </a:lnTo>
                <a:lnTo>
                  <a:pt x="4191" y="327278"/>
                </a:lnTo>
                <a:lnTo>
                  <a:pt x="53340" y="339343"/>
                </a:lnTo>
                <a:lnTo>
                  <a:pt x="16763" y="374268"/>
                </a:lnTo>
                <a:lnTo>
                  <a:pt x="67182" y="377570"/>
                </a:lnTo>
                <a:lnTo>
                  <a:pt x="37337" y="418337"/>
                </a:lnTo>
                <a:lnTo>
                  <a:pt x="87630" y="412876"/>
                </a:lnTo>
                <a:lnTo>
                  <a:pt x="65278" y="458215"/>
                </a:lnTo>
                <a:lnTo>
                  <a:pt x="113792" y="443991"/>
                </a:lnTo>
                <a:lnTo>
                  <a:pt x="99568" y="492505"/>
                </a:lnTo>
                <a:lnTo>
                  <a:pt x="144906" y="470153"/>
                </a:lnTo>
                <a:lnTo>
                  <a:pt x="139445" y="520420"/>
                </a:lnTo>
                <a:lnTo>
                  <a:pt x="180212" y="490600"/>
                </a:lnTo>
                <a:lnTo>
                  <a:pt x="183515" y="540969"/>
                </a:lnTo>
                <a:lnTo>
                  <a:pt x="218312" y="504697"/>
                </a:lnTo>
                <a:lnTo>
                  <a:pt x="230250" y="553504"/>
                </a:lnTo>
                <a:lnTo>
                  <a:pt x="230378" y="553224"/>
                </a:lnTo>
                <a:lnTo>
                  <a:pt x="230505" y="553542"/>
                </a:lnTo>
                <a:lnTo>
                  <a:pt x="258444" y="511682"/>
                </a:lnTo>
                <a:lnTo>
                  <a:pt x="278638" y="557783"/>
                </a:lnTo>
                <a:lnTo>
                  <a:pt x="278765" y="557491"/>
                </a:lnTo>
                <a:lnTo>
                  <a:pt x="278892" y="557783"/>
                </a:lnTo>
                <a:lnTo>
                  <a:pt x="299212" y="511809"/>
                </a:lnTo>
                <a:lnTo>
                  <a:pt x="327025" y="553592"/>
                </a:lnTo>
                <a:lnTo>
                  <a:pt x="339090" y="504570"/>
                </a:lnTo>
                <a:lnTo>
                  <a:pt x="374015" y="541058"/>
                </a:lnTo>
                <a:lnTo>
                  <a:pt x="377444" y="490600"/>
                </a:lnTo>
                <a:lnTo>
                  <a:pt x="418084" y="520547"/>
                </a:lnTo>
                <a:lnTo>
                  <a:pt x="412623" y="470280"/>
                </a:lnTo>
                <a:lnTo>
                  <a:pt x="457962" y="492759"/>
                </a:lnTo>
                <a:lnTo>
                  <a:pt x="443865" y="444245"/>
                </a:lnTo>
                <a:lnTo>
                  <a:pt x="492379" y="458342"/>
                </a:lnTo>
                <a:lnTo>
                  <a:pt x="470026" y="413003"/>
                </a:lnTo>
                <a:lnTo>
                  <a:pt x="520319" y="418591"/>
                </a:lnTo>
                <a:lnTo>
                  <a:pt x="490474" y="377824"/>
                </a:lnTo>
                <a:lnTo>
                  <a:pt x="540893" y="374522"/>
                </a:lnTo>
                <a:lnTo>
                  <a:pt x="504444" y="339597"/>
                </a:lnTo>
                <a:lnTo>
                  <a:pt x="553466" y="327532"/>
                </a:lnTo>
                <a:lnTo>
                  <a:pt x="511301" y="299338"/>
                </a:lnTo>
                <a:lnTo>
                  <a:pt x="557784" y="278891"/>
                </a:lnTo>
                <a:lnTo>
                  <a:pt x="511556" y="258571"/>
                </a:lnTo>
                <a:lnTo>
                  <a:pt x="553593" y="230504"/>
                </a:lnTo>
                <a:lnTo>
                  <a:pt x="504444" y="218439"/>
                </a:lnTo>
                <a:lnTo>
                  <a:pt x="541019" y="183514"/>
                </a:lnTo>
                <a:lnTo>
                  <a:pt x="490600" y="180212"/>
                </a:lnTo>
                <a:lnTo>
                  <a:pt x="520445" y="139445"/>
                </a:lnTo>
                <a:lnTo>
                  <a:pt x="470154" y="144906"/>
                </a:lnTo>
                <a:lnTo>
                  <a:pt x="492506" y="99567"/>
                </a:lnTo>
                <a:lnTo>
                  <a:pt x="443992" y="113791"/>
                </a:lnTo>
                <a:lnTo>
                  <a:pt x="458216" y="65277"/>
                </a:lnTo>
                <a:lnTo>
                  <a:pt x="412876" y="87629"/>
                </a:lnTo>
                <a:lnTo>
                  <a:pt x="418338" y="37337"/>
                </a:lnTo>
                <a:lnTo>
                  <a:pt x="377570" y="67182"/>
                </a:lnTo>
                <a:lnTo>
                  <a:pt x="374269" y="16763"/>
                </a:lnTo>
                <a:lnTo>
                  <a:pt x="339470" y="53085"/>
                </a:lnTo>
                <a:lnTo>
                  <a:pt x="327532" y="4317"/>
                </a:lnTo>
                <a:lnTo>
                  <a:pt x="327406" y="4571"/>
                </a:lnTo>
                <a:lnTo>
                  <a:pt x="327279" y="4190"/>
                </a:lnTo>
                <a:lnTo>
                  <a:pt x="299338" y="46100"/>
                </a:lnTo>
                <a:lnTo>
                  <a:pt x="279145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5"/>
          <p:cNvSpPr txBox="1"/>
          <p:nvPr/>
        </p:nvSpPr>
        <p:spPr>
          <a:xfrm>
            <a:off x="5380229" y="6102775"/>
            <a:ext cx="310727" cy="3996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253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75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十大科技系统之③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天棚辐射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71321"/>
          <a:stretch>
            <a:fillRect/>
          </a:stretch>
        </p:blipFill>
        <p:spPr>
          <a:xfrm>
            <a:off x="9956800" y="150285"/>
            <a:ext cx="1828800" cy="1348316"/>
          </a:xfrm>
          <a:prstGeom prst="rect">
            <a:avLst/>
          </a:prstGeom>
          <a:noFill/>
          <a:ln w="9525">
            <a:solidFill>
              <a:srgbClr val="5356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6" name="object 2"/>
          <p:cNvSpPr/>
          <p:nvPr/>
        </p:nvSpPr>
        <p:spPr>
          <a:xfrm>
            <a:off x="5159249" y="2137664"/>
            <a:ext cx="6367271" cy="4542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 txBox="1"/>
          <p:nvPr/>
        </p:nvSpPr>
        <p:spPr>
          <a:xfrm>
            <a:off x="1468460" y="2757932"/>
            <a:ext cx="3595793" cy="60272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南北向房间负荷差异由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管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间距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调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节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1468459" y="3638974"/>
            <a:ext cx="2649219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各回路长度尽量保持一致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1468459" y="4511549"/>
            <a:ext cx="3360420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管道穿梁加套管、密集</a:t>
            </a:r>
            <a:r>
              <a:rPr sz="1900" spc="-20" dirty="0">
                <a:solidFill>
                  <a:srgbClr val="FFFFFF"/>
                </a:solidFill>
                <a:latin typeface="微软雅黑"/>
                <a:cs typeface="微软雅黑"/>
              </a:rPr>
              <a:t>处</a:t>
            </a: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加套管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1468459" y="5414941"/>
            <a:ext cx="2649219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dirty="0">
                <a:solidFill>
                  <a:srgbClr val="FFFFFF"/>
                </a:solidFill>
                <a:latin typeface="微软雅黑"/>
                <a:cs typeface="微软雅黑"/>
              </a:rPr>
              <a:t>供水先经过外墙外窗一侧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508001" y="2542031"/>
            <a:ext cx="744220" cy="744220"/>
          </a:xfrm>
          <a:custGeom>
            <a:avLst/>
            <a:gdLst/>
            <a:ahLst/>
            <a:cxnLst/>
            <a:rect l="l" t="t" r="r" b="b"/>
            <a:pathLst>
              <a:path w="558165" h="558164">
                <a:moveTo>
                  <a:pt x="279158" y="0"/>
                </a:moveTo>
                <a:lnTo>
                  <a:pt x="279019" y="254"/>
                </a:lnTo>
                <a:lnTo>
                  <a:pt x="278891" y="0"/>
                </a:lnTo>
                <a:lnTo>
                  <a:pt x="258622" y="45974"/>
                </a:lnTo>
                <a:lnTo>
                  <a:pt x="230720" y="4191"/>
                </a:lnTo>
                <a:lnTo>
                  <a:pt x="218655" y="53212"/>
                </a:lnTo>
                <a:lnTo>
                  <a:pt x="183756" y="16763"/>
                </a:lnTo>
                <a:lnTo>
                  <a:pt x="180390" y="67183"/>
                </a:lnTo>
                <a:lnTo>
                  <a:pt x="139674" y="37211"/>
                </a:lnTo>
                <a:lnTo>
                  <a:pt x="145110" y="87502"/>
                </a:lnTo>
                <a:lnTo>
                  <a:pt x="99822" y="65024"/>
                </a:lnTo>
                <a:lnTo>
                  <a:pt x="113906" y="113537"/>
                </a:lnTo>
                <a:lnTo>
                  <a:pt x="65417" y="99441"/>
                </a:lnTo>
                <a:lnTo>
                  <a:pt x="87706" y="144780"/>
                </a:lnTo>
                <a:lnTo>
                  <a:pt x="37490" y="139192"/>
                </a:lnTo>
                <a:lnTo>
                  <a:pt x="67309" y="179959"/>
                </a:lnTo>
                <a:lnTo>
                  <a:pt x="16903" y="183261"/>
                </a:lnTo>
                <a:lnTo>
                  <a:pt x="53352" y="218186"/>
                </a:lnTo>
                <a:lnTo>
                  <a:pt x="4279" y="230250"/>
                </a:lnTo>
                <a:lnTo>
                  <a:pt x="46431" y="258445"/>
                </a:lnTo>
                <a:lnTo>
                  <a:pt x="0" y="278892"/>
                </a:lnTo>
                <a:lnTo>
                  <a:pt x="46228" y="299212"/>
                </a:lnTo>
                <a:lnTo>
                  <a:pt x="4241" y="327279"/>
                </a:lnTo>
                <a:lnTo>
                  <a:pt x="53301" y="339344"/>
                </a:lnTo>
                <a:lnTo>
                  <a:pt x="16814" y="374269"/>
                </a:lnTo>
                <a:lnTo>
                  <a:pt x="67221" y="377571"/>
                </a:lnTo>
                <a:lnTo>
                  <a:pt x="37363" y="418338"/>
                </a:lnTo>
                <a:lnTo>
                  <a:pt x="87579" y="412876"/>
                </a:lnTo>
                <a:lnTo>
                  <a:pt x="65252" y="458216"/>
                </a:lnTo>
                <a:lnTo>
                  <a:pt x="113741" y="443992"/>
                </a:lnTo>
                <a:lnTo>
                  <a:pt x="99618" y="492506"/>
                </a:lnTo>
                <a:lnTo>
                  <a:pt x="144932" y="470154"/>
                </a:lnTo>
                <a:lnTo>
                  <a:pt x="139446" y="520446"/>
                </a:lnTo>
                <a:lnTo>
                  <a:pt x="180187" y="490600"/>
                </a:lnTo>
                <a:lnTo>
                  <a:pt x="183502" y="541020"/>
                </a:lnTo>
                <a:lnTo>
                  <a:pt x="218287" y="504698"/>
                </a:lnTo>
                <a:lnTo>
                  <a:pt x="230200" y="553466"/>
                </a:lnTo>
                <a:lnTo>
                  <a:pt x="230390" y="553212"/>
                </a:lnTo>
                <a:lnTo>
                  <a:pt x="230466" y="553593"/>
                </a:lnTo>
                <a:lnTo>
                  <a:pt x="258406" y="511683"/>
                </a:lnTo>
                <a:lnTo>
                  <a:pt x="278625" y="557784"/>
                </a:lnTo>
                <a:lnTo>
                  <a:pt x="278765" y="557530"/>
                </a:lnTo>
                <a:lnTo>
                  <a:pt x="278891" y="557784"/>
                </a:lnTo>
                <a:lnTo>
                  <a:pt x="299161" y="511810"/>
                </a:lnTo>
                <a:lnTo>
                  <a:pt x="327063" y="553593"/>
                </a:lnTo>
                <a:lnTo>
                  <a:pt x="339128" y="504571"/>
                </a:lnTo>
                <a:lnTo>
                  <a:pt x="374027" y="541020"/>
                </a:lnTo>
                <a:lnTo>
                  <a:pt x="377393" y="490600"/>
                </a:lnTo>
                <a:lnTo>
                  <a:pt x="418109" y="520573"/>
                </a:lnTo>
                <a:lnTo>
                  <a:pt x="412673" y="470281"/>
                </a:lnTo>
                <a:lnTo>
                  <a:pt x="457962" y="492760"/>
                </a:lnTo>
                <a:lnTo>
                  <a:pt x="443877" y="444246"/>
                </a:lnTo>
                <a:lnTo>
                  <a:pt x="492366" y="458343"/>
                </a:lnTo>
                <a:lnTo>
                  <a:pt x="470077" y="413004"/>
                </a:lnTo>
                <a:lnTo>
                  <a:pt x="520293" y="418592"/>
                </a:lnTo>
                <a:lnTo>
                  <a:pt x="490474" y="377825"/>
                </a:lnTo>
                <a:lnTo>
                  <a:pt x="540880" y="374523"/>
                </a:lnTo>
                <a:lnTo>
                  <a:pt x="504431" y="339598"/>
                </a:lnTo>
                <a:lnTo>
                  <a:pt x="553504" y="327533"/>
                </a:lnTo>
                <a:lnTo>
                  <a:pt x="511352" y="299338"/>
                </a:lnTo>
                <a:lnTo>
                  <a:pt x="557784" y="278892"/>
                </a:lnTo>
                <a:lnTo>
                  <a:pt x="511556" y="258572"/>
                </a:lnTo>
                <a:lnTo>
                  <a:pt x="553542" y="230505"/>
                </a:lnTo>
                <a:lnTo>
                  <a:pt x="504482" y="218439"/>
                </a:lnTo>
                <a:lnTo>
                  <a:pt x="540969" y="183514"/>
                </a:lnTo>
                <a:lnTo>
                  <a:pt x="490562" y="180212"/>
                </a:lnTo>
                <a:lnTo>
                  <a:pt x="520420" y="139446"/>
                </a:lnTo>
                <a:lnTo>
                  <a:pt x="470204" y="144907"/>
                </a:lnTo>
                <a:lnTo>
                  <a:pt x="492531" y="99568"/>
                </a:lnTo>
                <a:lnTo>
                  <a:pt x="444042" y="113792"/>
                </a:lnTo>
                <a:lnTo>
                  <a:pt x="458165" y="65277"/>
                </a:lnTo>
                <a:lnTo>
                  <a:pt x="412851" y="87630"/>
                </a:lnTo>
                <a:lnTo>
                  <a:pt x="418338" y="37337"/>
                </a:lnTo>
                <a:lnTo>
                  <a:pt x="377596" y="67183"/>
                </a:lnTo>
                <a:lnTo>
                  <a:pt x="374281" y="16763"/>
                </a:lnTo>
                <a:lnTo>
                  <a:pt x="339496" y="53086"/>
                </a:lnTo>
                <a:lnTo>
                  <a:pt x="327583" y="4318"/>
                </a:lnTo>
                <a:lnTo>
                  <a:pt x="327393" y="4572"/>
                </a:lnTo>
                <a:lnTo>
                  <a:pt x="327317" y="4191"/>
                </a:lnTo>
                <a:lnTo>
                  <a:pt x="299377" y="46100"/>
                </a:lnTo>
                <a:lnTo>
                  <a:pt x="279158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/>
          <p:nvPr/>
        </p:nvSpPr>
        <p:spPr>
          <a:xfrm>
            <a:off x="725153" y="2708420"/>
            <a:ext cx="311572" cy="4004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247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508001" y="3438143"/>
            <a:ext cx="744220" cy="744220"/>
          </a:xfrm>
          <a:custGeom>
            <a:avLst/>
            <a:gdLst/>
            <a:ahLst/>
            <a:cxnLst/>
            <a:rect l="l" t="t" r="r" b="b"/>
            <a:pathLst>
              <a:path w="558165" h="558164">
                <a:moveTo>
                  <a:pt x="279158" y="0"/>
                </a:moveTo>
                <a:lnTo>
                  <a:pt x="279019" y="254"/>
                </a:lnTo>
                <a:lnTo>
                  <a:pt x="278891" y="0"/>
                </a:lnTo>
                <a:lnTo>
                  <a:pt x="258622" y="45974"/>
                </a:lnTo>
                <a:lnTo>
                  <a:pt x="230720" y="4190"/>
                </a:lnTo>
                <a:lnTo>
                  <a:pt x="218655" y="53212"/>
                </a:lnTo>
                <a:lnTo>
                  <a:pt x="183756" y="16763"/>
                </a:lnTo>
                <a:lnTo>
                  <a:pt x="180390" y="67182"/>
                </a:lnTo>
                <a:lnTo>
                  <a:pt x="139674" y="37211"/>
                </a:lnTo>
                <a:lnTo>
                  <a:pt x="145110" y="87502"/>
                </a:lnTo>
                <a:lnTo>
                  <a:pt x="99822" y="65024"/>
                </a:lnTo>
                <a:lnTo>
                  <a:pt x="113906" y="113537"/>
                </a:lnTo>
                <a:lnTo>
                  <a:pt x="65417" y="99440"/>
                </a:lnTo>
                <a:lnTo>
                  <a:pt x="87706" y="144780"/>
                </a:lnTo>
                <a:lnTo>
                  <a:pt x="37490" y="139192"/>
                </a:lnTo>
                <a:lnTo>
                  <a:pt x="67309" y="179958"/>
                </a:lnTo>
                <a:lnTo>
                  <a:pt x="16903" y="183261"/>
                </a:lnTo>
                <a:lnTo>
                  <a:pt x="53352" y="218186"/>
                </a:lnTo>
                <a:lnTo>
                  <a:pt x="4279" y="230250"/>
                </a:lnTo>
                <a:lnTo>
                  <a:pt x="46431" y="258444"/>
                </a:lnTo>
                <a:lnTo>
                  <a:pt x="0" y="278892"/>
                </a:lnTo>
                <a:lnTo>
                  <a:pt x="46228" y="299212"/>
                </a:lnTo>
                <a:lnTo>
                  <a:pt x="4241" y="327279"/>
                </a:lnTo>
                <a:lnTo>
                  <a:pt x="53301" y="339344"/>
                </a:lnTo>
                <a:lnTo>
                  <a:pt x="16814" y="374269"/>
                </a:lnTo>
                <a:lnTo>
                  <a:pt x="67221" y="377570"/>
                </a:lnTo>
                <a:lnTo>
                  <a:pt x="37363" y="418338"/>
                </a:lnTo>
                <a:lnTo>
                  <a:pt x="87579" y="412876"/>
                </a:lnTo>
                <a:lnTo>
                  <a:pt x="65252" y="458215"/>
                </a:lnTo>
                <a:lnTo>
                  <a:pt x="113741" y="443992"/>
                </a:lnTo>
                <a:lnTo>
                  <a:pt x="99618" y="492506"/>
                </a:lnTo>
                <a:lnTo>
                  <a:pt x="144932" y="470154"/>
                </a:lnTo>
                <a:lnTo>
                  <a:pt x="139446" y="520445"/>
                </a:lnTo>
                <a:lnTo>
                  <a:pt x="180187" y="490600"/>
                </a:lnTo>
                <a:lnTo>
                  <a:pt x="183502" y="541019"/>
                </a:lnTo>
                <a:lnTo>
                  <a:pt x="218287" y="504698"/>
                </a:lnTo>
                <a:lnTo>
                  <a:pt x="230200" y="553465"/>
                </a:lnTo>
                <a:lnTo>
                  <a:pt x="230390" y="553212"/>
                </a:lnTo>
                <a:lnTo>
                  <a:pt x="230466" y="553593"/>
                </a:lnTo>
                <a:lnTo>
                  <a:pt x="258406" y="511682"/>
                </a:lnTo>
                <a:lnTo>
                  <a:pt x="278625" y="557783"/>
                </a:lnTo>
                <a:lnTo>
                  <a:pt x="278765" y="557530"/>
                </a:lnTo>
                <a:lnTo>
                  <a:pt x="278891" y="557783"/>
                </a:lnTo>
                <a:lnTo>
                  <a:pt x="299161" y="511810"/>
                </a:lnTo>
                <a:lnTo>
                  <a:pt x="327063" y="553593"/>
                </a:lnTo>
                <a:lnTo>
                  <a:pt x="339128" y="504570"/>
                </a:lnTo>
                <a:lnTo>
                  <a:pt x="374027" y="541019"/>
                </a:lnTo>
                <a:lnTo>
                  <a:pt x="377393" y="490600"/>
                </a:lnTo>
                <a:lnTo>
                  <a:pt x="418109" y="520573"/>
                </a:lnTo>
                <a:lnTo>
                  <a:pt x="412673" y="470281"/>
                </a:lnTo>
                <a:lnTo>
                  <a:pt x="457962" y="492760"/>
                </a:lnTo>
                <a:lnTo>
                  <a:pt x="443877" y="444245"/>
                </a:lnTo>
                <a:lnTo>
                  <a:pt x="492366" y="458343"/>
                </a:lnTo>
                <a:lnTo>
                  <a:pt x="470077" y="413004"/>
                </a:lnTo>
                <a:lnTo>
                  <a:pt x="520293" y="418592"/>
                </a:lnTo>
                <a:lnTo>
                  <a:pt x="490474" y="377825"/>
                </a:lnTo>
                <a:lnTo>
                  <a:pt x="540880" y="374523"/>
                </a:lnTo>
                <a:lnTo>
                  <a:pt x="504431" y="339598"/>
                </a:lnTo>
                <a:lnTo>
                  <a:pt x="553504" y="327532"/>
                </a:lnTo>
                <a:lnTo>
                  <a:pt x="511352" y="299338"/>
                </a:lnTo>
                <a:lnTo>
                  <a:pt x="557784" y="278892"/>
                </a:lnTo>
                <a:lnTo>
                  <a:pt x="511556" y="258571"/>
                </a:lnTo>
                <a:lnTo>
                  <a:pt x="553542" y="230505"/>
                </a:lnTo>
                <a:lnTo>
                  <a:pt x="504482" y="218439"/>
                </a:lnTo>
                <a:lnTo>
                  <a:pt x="540969" y="183514"/>
                </a:lnTo>
                <a:lnTo>
                  <a:pt x="490562" y="180212"/>
                </a:lnTo>
                <a:lnTo>
                  <a:pt x="520420" y="139445"/>
                </a:lnTo>
                <a:lnTo>
                  <a:pt x="470204" y="144906"/>
                </a:lnTo>
                <a:lnTo>
                  <a:pt x="492531" y="99568"/>
                </a:lnTo>
                <a:lnTo>
                  <a:pt x="444042" y="113792"/>
                </a:lnTo>
                <a:lnTo>
                  <a:pt x="458165" y="65277"/>
                </a:lnTo>
                <a:lnTo>
                  <a:pt x="412851" y="87630"/>
                </a:lnTo>
                <a:lnTo>
                  <a:pt x="418338" y="37337"/>
                </a:lnTo>
                <a:lnTo>
                  <a:pt x="377596" y="67182"/>
                </a:lnTo>
                <a:lnTo>
                  <a:pt x="374281" y="16763"/>
                </a:lnTo>
                <a:lnTo>
                  <a:pt x="339496" y="53086"/>
                </a:lnTo>
                <a:lnTo>
                  <a:pt x="327583" y="4318"/>
                </a:lnTo>
                <a:lnTo>
                  <a:pt x="327393" y="4571"/>
                </a:lnTo>
                <a:lnTo>
                  <a:pt x="327317" y="4190"/>
                </a:lnTo>
                <a:lnTo>
                  <a:pt x="299377" y="46100"/>
                </a:lnTo>
                <a:lnTo>
                  <a:pt x="279158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725153" y="3604429"/>
            <a:ext cx="311572" cy="3996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253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508001" y="4318001"/>
            <a:ext cx="744220" cy="744220"/>
          </a:xfrm>
          <a:custGeom>
            <a:avLst/>
            <a:gdLst/>
            <a:ahLst/>
            <a:cxnLst/>
            <a:rect l="l" t="t" r="r" b="b"/>
            <a:pathLst>
              <a:path w="558165" h="558164">
                <a:moveTo>
                  <a:pt x="279158" y="0"/>
                </a:moveTo>
                <a:lnTo>
                  <a:pt x="279019" y="253"/>
                </a:lnTo>
                <a:lnTo>
                  <a:pt x="278891" y="0"/>
                </a:lnTo>
                <a:lnTo>
                  <a:pt x="258622" y="45973"/>
                </a:lnTo>
                <a:lnTo>
                  <a:pt x="230720" y="4190"/>
                </a:lnTo>
                <a:lnTo>
                  <a:pt x="218655" y="53212"/>
                </a:lnTo>
                <a:lnTo>
                  <a:pt x="183756" y="16763"/>
                </a:lnTo>
                <a:lnTo>
                  <a:pt x="180390" y="67182"/>
                </a:lnTo>
                <a:lnTo>
                  <a:pt x="139674" y="37210"/>
                </a:lnTo>
                <a:lnTo>
                  <a:pt x="145110" y="87502"/>
                </a:lnTo>
                <a:lnTo>
                  <a:pt x="99822" y="65023"/>
                </a:lnTo>
                <a:lnTo>
                  <a:pt x="113906" y="113537"/>
                </a:lnTo>
                <a:lnTo>
                  <a:pt x="65417" y="99440"/>
                </a:lnTo>
                <a:lnTo>
                  <a:pt x="87706" y="144779"/>
                </a:lnTo>
                <a:lnTo>
                  <a:pt x="37490" y="139191"/>
                </a:lnTo>
                <a:lnTo>
                  <a:pt x="67309" y="179958"/>
                </a:lnTo>
                <a:lnTo>
                  <a:pt x="16903" y="183260"/>
                </a:lnTo>
                <a:lnTo>
                  <a:pt x="53352" y="218185"/>
                </a:lnTo>
                <a:lnTo>
                  <a:pt x="4279" y="230250"/>
                </a:lnTo>
                <a:lnTo>
                  <a:pt x="46431" y="258444"/>
                </a:lnTo>
                <a:lnTo>
                  <a:pt x="0" y="278891"/>
                </a:lnTo>
                <a:lnTo>
                  <a:pt x="46228" y="299212"/>
                </a:lnTo>
                <a:lnTo>
                  <a:pt x="4241" y="327278"/>
                </a:lnTo>
                <a:lnTo>
                  <a:pt x="53301" y="339344"/>
                </a:lnTo>
                <a:lnTo>
                  <a:pt x="16814" y="374269"/>
                </a:lnTo>
                <a:lnTo>
                  <a:pt x="67221" y="377570"/>
                </a:lnTo>
                <a:lnTo>
                  <a:pt x="37363" y="418338"/>
                </a:lnTo>
                <a:lnTo>
                  <a:pt x="87579" y="412876"/>
                </a:lnTo>
                <a:lnTo>
                  <a:pt x="65252" y="458215"/>
                </a:lnTo>
                <a:lnTo>
                  <a:pt x="113741" y="443991"/>
                </a:lnTo>
                <a:lnTo>
                  <a:pt x="99618" y="492506"/>
                </a:lnTo>
                <a:lnTo>
                  <a:pt x="144932" y="470153"/>
                </a:lnTo>
                <a:lnTo>
                  <a:pt x="139446" y="520445"/>
                </a:lnTo>
                <a:lnTo>
                  <a:pt x="180187" y="490600"/>
                </a:lnTo>
                <a:lnTo>
                  <a:pt x="183502" y="541019"/>
                </a:lnTo>
                <a:lnTo>
                  <a:pt x="218287" y="504697"/>
                </a:lnTo>
                <a:lnTo>
                  <a:pt x="230200" y="553465"/>
                </a:lnTo>
                <a:lnTo>
                  <a:pt x="230390" y="553212"/>
                </a:lnTo>
                <a:lnTo>
                  <a:pt x="230466" y="553593"/>
                </a:lnTo>
                <a:lnTo>
                  <a:pt x="258406" y="511682"/>
                </a:lnTo>
                <a:lnTo>
                  <a:pt x="278625" y="557783"/>
                </a:lnTo>
                <a:lnTo>
                  <a:pt x="278765" y="557529"/>
                </a:lnTo>
                <a:lnTo>
                  <a:pt x="278891" y="557783"/>
                </a:lnTo>
                <a:lnTo>
                  <a:pt x="299161" y="511809"/>
                </a:lnTo>
                <a:lnTo>
                  <a:pt x="327063" y="553593"/>
                </a:lnTo>
                <a:lnTo>
                  <a:pt x="339128" y="504570"/>
                </a:lnTo>
                <a:lnTo>
                  <a:pt x="374027" y="541019"/>
                </a:lnTo>
                <a:lnTo>
                  <a:pt x="377393" y="490600"/>
                </a:lnTo>
                <a:lnTo>
                  <a:pt x="418109" y="520572"/>
                </a:lnTo>
                <a:lnTo>
                  <a:pt x="412673" y="470281"/>
                </a:lnTo>
                <a:lnTo>
                  <a:pt x="457962" y="492759"/>
                </a:lnTo>
                <a:lnTo>
                  <a:pt x="443877" y="444245"/>
                </a:lnTo>
                <a:lnTo>
                  <a:pt x="492366" y="458343"/>
                </a:lnTo>
                <a:lnTo>
                  <a:pt x="470077" y="413003"/>
                </a:lnTo>
                <a:lnTo>
                  <a:pt x="520293" y="418591"/>
                </a:lnTo>
                <a:lnTo>
                  <a:pt x="490474" y="377825"/>
                </a:lnTo>
                <a:lnTo>
                  <a:pt x="540880" y="374522"/>
                </a:lnTo>
                <a:lnTo>
                  <a:pt x="504431" y="339597"/>
                </a:lnTo>
                <a:lnTo>
                  <a:pt x="553504" y="327532"/>
                </a:lnTo>
                <a:lnTo>
                  <a:pt x="511352" y="299338"/>
                </a:lnTo>
                <a:lnTo>
                  <a:pt x="557784" y="278891"/>
                </a:lnTo>
                <a:lnTo>
                  <a:pt x="511556" y="258571"/>
                </a:lnTo>
                <a:lnTo>
                  <a:pt x="553542" y="230504"/>
                </a:lnTo>
                <a:lnTo>
                  <a:pt x="504482" y="218439"/>
                </a:lnTo>
                <a:lnTo>
                  <a:pt x="540969" y="183514"/>
                </a:lnTo>
                <a:lnTo>
                  <a:pt x="490562" y="180212"/>
                </a:lnTo>
                <a:lnTo>
                  <a:pt x="520420" y="139445"/>
                </a:lnTo>
                <a:lnTo>
                  <a:pt x="470204" y="144906"/>
                </a:lnTo>
                <a:lnTo>
                  <a:pt x="492531" y="99568"/>
                </a:lnTo>
                <a:lnTo>
                  <a:pt x="444042" y="113791"/>
                </a:lnTo>
                <a:lnTo>
                  <a:pt x="458165" y="65277"/>
                </a:lnTo>
                <a:lnTo>
                  <a:pt x="412851" y="87629"/>
                </a:lnTo>
                <a:lnTo>
                  <a:pt x="418338" y="37337"/>
                </a:lnTo>
                <a:lnTo>
                  <a:pt x="377596" y="67182"/>
                </a:lnTo>
                <a:lnTo>
                  <a:pt x="374281" y="16763"/>
                </a:lnTo>
                <a:lnTo>
                  <a:pt x="339496" y="53085"/>
                </a:lnTo>
                <a:lnTo>
                  <a:pt x="327583" y="4318"/>
                </a:lnTo>
                <a:lnTo>
                  <a:pt x="327393" y="4571"/>
                </a:lnTo>
                <a:lnTo>
                  <a:pt x="327317" y="4190"/>
                </a:lnTo>
                <a:lnTo>
                  <a:pt x="299377" y="46100"/>
                </a:lnTo>
                <a:lnTo>
                  <a:pt x="279158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 txBox="1"/>
          <p:nvPr/>
        </p:nvSpPr>
        <p:spPr>
          <a:xfrm>
            <a:off x="725153" y="4485131"/>
            <a:ext cx="311572" cy="3996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253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3"/>
          <p:cNvSpPr/>
          <p:nvPr/>
        </p:nvSpPr>
        <p:spPr>
          <a:xfrm>
            <a:off x="508001" y="5197857"/>
            <a:ext cx="744220" cy="744220"/>
          </a:xfrm>
          <a:custGeom>
            <a:avLst/>
            <a:gdLst/>
            <a:ahLst/>
            <a:cxnLst/>
            <a:rect l="l" t="t" r="r" b="b"/>
            <a:pathLst>
              <a:path w="558165" h="558164">
                <a:moveTo>
                  <a:pt x="279158" y="0"/>
                </a:moveTo>
                <a:lnTo>
                  <a:pt x="279019" y="253"/>
                </a:lnTo>
                <a:lnTo>
                  <a:pt x="278891" y="0"/>
                </a:lnTo>
                <a:lnTo>
                  <a:pt x="258622" y="45973"/>
                </a:lnTo>
                <a:lnTo>
                  <a:pt x="230720" y="4190"/>
                </a:lnTo>
                <a:lnTo>
                  <a:pt x="218655" y="53212"/>
                </a:lnTo>
                <a:lnTo>
                  <a:pt x="183756" y="16763"/>
                </a:lnTo>
                <a:lnTo>
                  <a:pt x="180390" y="67182"/>
                </a:lnTo>
                <a:lnTo>
                  <a:pt x="139674" y="37210"/>
                </a:lnTo>
                <a:lnTo>
                  <a:pt x="145110" y="87502"/>
                </a:lnTo>
                <a:lnTo>
                  <a:pt x="99822" y="65023"/>
                </a:lnTo>
                <a:lnTo>
                  <a:pt x="113906" y="113537"/>
                </a:lnTo>
                <a:lnTo>
                  <a:pt x="65417" y="99440"/>
                </a:lnTo>
                <a:lnTo>
                  <a:pt x="87706" y="144779"/>
                </a:lnTo>
                <a:lnTo>
                  <a:pt x="37490" y="139191"/>
                </a:lnTo>
                <a:lnTo>
                  <a:pt x="67309" y="179958"/>
                </a:lnTo>
                <a:lnTo>
                  <a:pt x="16903" y="183260"/>
                </a:lnTo>
                <a:lnTo>
                  <a:pt x="53352" y="218185"/>
                </a:lnTo>
                <a:lnTo>
                  <a:pt x="4279" y="230250"/>
                </a:lnTo>
                <a:lnTo>
                  <a:pt x="46431" y="258444"/>
                </a:lnTo>
                <a:lnTo>
                  <a:pt x="0" y="278891"/>
                </a:lnTo>
                <a:lnTo>
                  <a:pt x="46228" y="299211"/>
                </a:lnTo>
                <a:lnTo>
                  <a:pt x="4241" y="327278"/>
                </a:lnTo>
                <a:lnTo>
                  <a:pt x="53301" y="339343"/>
                </a:lnTo>
                <a:lnTo>
                  <a:pt x="16814" y="374268"/>
                </a:lnTo>
                <a:lnTo>
                  <a:pt x="67221" y="377570"/>
                </a:lnTo>
                <a:lnTo>
                  <a:pt x="37363" y="418337"/>
                </a:lnTo>
                <a:lnTo>
                  <a:pt x="87579" y="412876"/>
                </a:lnTo>
                <a:lnTo>
                  <a:pt x="65252" y="458215"/>
                </a:lnTo>
                <a:lnTo>
                  <a:pt x="113741" y="443991"/>
                </a:lnTo>
                <a:lnTo>
                  <a:pt x="99618" y="492505"/>
                </a:lnTo>
                <a:lnTo>
                  <a:pt x="144932" y="470153"/>
                </a:lnTo>
                <a:lnTo>
                  <a:pt x="139446" y="520445"/>
                </a:lnTo>
                <a:lnTo>
                  <a:pt x="180187" y="490600"/>
                </a:lnTo>
                <a:lnTo>
                  <a:pt x="183502" y="541019"/>
                </a:lnTo>
                <a:lnTo>
                  <a:pt x="218287" y="504697"/>
                </a:lnTo>
                <a:lnTo>
                  <a:pt x="230200" y="553504"/>
                </a:lnTo>
                <a:lnTo>
                  <a:pt x="230390" y="553224"/>
                </a:lnTo>
                <a:lnTo>
                  <a:pt x="230466" y="553542"/>
                </a:lnTo>
                <a:lnTo>
                  <a:pt x="258406" y="511682"/>
                </a:lnTo>
                <a:lnTo>
                  <a:pt x="278625" y="557783"/>
                </a:lnTo>
                <a:lnTo>
                  <a:pt x="278765" y="557491"/>
                </a:lnTo>
                <a:lnTo>
                  <a:pt x="278891" y="557783"/>
                </a:lnTo>
                <a:lnTo>
                  <a:pt x="299161" y="511809"/>
                </a:lnTo>
                <a:lnTo>
                  <a:pt x="327063" y="553592"/>
                </a:lnTo>
                <a:lnTo>
                  <a:pt x="339128" y="504570"/>
                </a:lnTo>
                <a:lnTo>
                  <a:pt x="374027" y="541019"/>
                </a:lnTo>
                <a:lnTo>
                  <a:pt x="377393" y="490600"/>
                </a:lnTo>
                <a:lnTo>
                  <a:pt x="418109" y="520572"/>
                </a:lnTo>
                <a:lnTo>
                  <a:pt x="412673" y="470280"/>
                </a:lnTo>
                <a:lnTo>
                  <a:pt x="457962" y="492759"/>
                </a:lnTo>
                <a:lnTo>
                  <a:pt x="443877" y="444245"/>
                </a:lnTo>
                <a:lnTo>
                  <a:pt x="492366" y="458342"/>
                </a:lnTo>
                <a:lnTo>
                  <a:pt x="470077" y="413003"/>
                </a:lnTo>
                <a:lnTo>
                  <a:pt x="520293" y="418591"/>
                </a:lnTo>
                <a:lnTo>
                  <a:pt x="490474" y="377824"/>
                </a:lnTo>
                <a:lnTo>
                  <a:pt x="540880" y="374522"/>
                </a:lnTo>
                <a:lnTo>
                  <a:pt x="504431" y="339597"/>
                </a:lnTo>
                <a:lnTo>
                  <a:pt x="553504" y="327532"/>
                </a:lnTo>
                <a:lnTo>
                  <a:pt x="511352" y="299338"/>
                </a:lnTo>
                <a:lnTo>
                  <a:pt x="557784" y="278891"/>
                </a:lnTo>
                <a:lnTo>
                  <a:pt x="511556" y="258571"/>
                </a:lnTo>
                <a:lnTo>
                  <a:pt x="553542" y="230504"/>
                </a:lnTo>
                <a:lnTo>
                  <a:pt x="504482" y="218439"/>
                </a:lnTo>
                <a:lnTo>
                  <a:pt x="540969" y="183514"/>
                </a:lnTo>
                <a:lnTo>
                  <a:pt x="490562" y="180212"/>
                </a:lnTo>
                <a:lnTo>
                  <a:pt x="520420" y="139445"/>
                </a:lnTo>
                <a:lnTo>
                  <a:pt x="470204" y="144906"/>
                </a:lnTo>
                <a:lnTo>
                  <a:pt x="492531" y="99567"/>
                </a:lnTo>
                <a:lnTo>
                  <a:pt x="444042" y="113791"/>
                </a:lnTo>
                <a:lnTo>
                  <a:pt x="458165" y="65277"/>
                </a:lnTo>
                <a:lnTo>
                  <a:pt x="412851" y="87629"/>
                </a:lnTo>
                <a:lnTo>
                  <a:pt x="418338" y="37337"/>
                </a:lnTo>
                <a:lnTo>
                  <a:pt x="377596" y="67182"/>
                </a:lnTo>
                <a:lnTo>
                  <a:pt x="374281" y="16763"/>
                </a:lnTo>
                <a:lnTo>
                  <a:pt x="339496" y="53085"/>
                </a:lnTo>
                <a:lnTo>
                  <a:pt x="327583" y="4317"/>
                </a:lnTo>
                <a:lnTo>
                  <a:pt x="327393" y="4571"/>
                </a:lnTo>
                <a:lnTo>
                  <a:pt x="327317" y="4190"/>
                </a:lnTo>
                <a:lnTo>
                  <a:pt x="299377" y="46100"/>
                </a:lnTo>
                <a:lnTo>
                  <a:pt x="279158" y="0"/>
                </a:lnTo>
                <a:close/>
              </a:path>
            </a:pathLst>
          </a:custGeom>
          <a:solidFill>
            <a:srgbClr val="DA1F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/>
          <p:cNvSpPr txBox="1"/>
          <p:nvPr/>
        </p:nvSpPr>
        <p:spPr>
          <a:xfrm>
            <a:off x="725153" y="5365833"/>
            <a:ext cx="311572" cy="3996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253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1588007" y="1815593"/>
            <a:ext cx="2092960" cy="417207"/>
          </a:xfrm>
          <a:prstGeom prst="rect">
            <a:avLst/>
          </a:prstGeom>
          <a:solidFill>
            <a:srgbClr val="000000">
              <a:alpha val="83921"/>
            </a:srgbClr>
          </a:solidFill>
          <a:ln w="19812">
            <a:solidFill>
              <a:srgbClr val="FFFFFF"/>
            </a:solidFill>
          </a:ln>
        </p:spPr>
        <p:txBody>
          <a:bodyPr vert="horz" wrap="square" lIns="0" tIns="47412" rIns="0" bIns="0" rtlCol="0">
            <a:spAutoFit/>
          </a:bodyPr>
          <a:lstStyle/>
          <a:p>
            <a:pPr marL="128690">
              <a:spcBef>
                <a:spcPts val="373"/>
              </a:spcBef>
            </a:pPr>
            <a:r>
              <a:rPr sz="2400" b="1" dirty="0">
                <a:solidFill>
                  <a:srgbClr val="DA1F28"/>
                </a:solidFill>
                <a:latin typeface="微软雅黑"/>
                <a:cs typeface="微软雅黑"/>
              </a:rPr>
              <a:t>设计质量管控</a:t>
            </a:r>
            <a:endParaRPr sz="2400">
              <a:latin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346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十大科技系统之③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天棚辐射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71321"/>
          <a:stretch>
            <a:fillRect/>
          </a:stretch>
        </p:blipFill>
        <p:spPr>
          <a:xfrm>
            <a:off x="9956800" y="150285"/>
            <a:ext cx="1828800" cy="1348316"/>
          </a:xfrm>
          <a:prstGeom prst="rect">
            <a:avLst/>
          </a:prstGeom>
          <a:noFill/>
          <a:ln w="9525">
            <a:solidFill>
              <a:srgbClr val="5356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6" name="object 2"/>
          <p:cNvSpPr/>
          <p:nvPr/>
        </p:nvSpPr>
        <p:spPr>
          <a:xfrm>
            <a:off x="214376" y="2038097"/>
            <a:ext cx="5971032" cy="4308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6357114" y="2062480"/>
            <a:ext cx="5631687" cy="4312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70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十大科技系统之③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天棚辐射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/>
          <a:srcRect r="71321"/>
          <a:stretch>
            <a:fillRect/>
          </a:stretch>
        </p:blipFill>
        <p:spPr>
          <a:xfrm>
            <a:off x="9956800" y="150285"/>
            <a:ext cx="1828800" cy="1348316"/>
          </a:xfrm>
          <a:prstGeom prst="rect">
            <a:avLst/>
          </a:prstGeom>
          <a:noFill/>
          <a:ln w="9525">
            <a:solidFill>
              <a:srgbClr val="5356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6" name="object 2"/>
          <p:cNvSpPr/>
          <p:nvPr/>
        </p:nvSpPr>
        <p:spPr>
          <a:xfrm>
            <a:off x="4165601" y="1701800"/>
            <a:ext cx="6413884" cy="264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508000" y="4241800"/>
            <a:ext cx="7226173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 txBox="1"/>
          <p:nvPr/>
        </p:nvSpPr>
        <p:spPr>
          <a:xfrm>
            <a:off x="5708046" y="5082124"/>
            <a:ext cx="834655" cy="57195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b="1" spc="20" dirty="0">
                <a:solidFill>
                  <a:srgbClr val="FF0000"/>
                </a:solidFill>
                <a:latin typeface="微软雅黑"/>
                <a:cs typeface="微软雅黑"/>
              </a:rPr>
              <a:t>垫</a:t>
            </a:r>
            <a:r>
              <a:rPr b="1" spc="7" dirty="0">
                <a:solidFill>
                  <a:srgbClr val="FF0000"/>
                </a:solidFill>
                <a:latin typeface="微软雅黑"/>
                <a:cs typeface="微软雅黑"/>
              </a:rPr>
              <a:t>管支撑</a:t>
            </a:r>
            <a:endParaRPr>
              <a:latin typeface="微软雅黑"/>
              <a:cs typeface="微软雅黑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7619999" y="4296261"/>
            <a:ext cx="2959484" cy="2383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/>
        </p:nvSpPr>
        <p:spPr>
          <a:xfrm>
            <a:off x="508000" y="1701800"/>
            <a:ext cx="3657600" cy="26413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28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圆角矩形 199"/>
          <p:cNvSpPr/>
          <p:nvPr/>
        </p:nvSpPr>
        <p:spPr>
          <a:xfrm>
            <a:off x="304800" y="990600"/>
            <a:ext cx="5283200" cy="711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天棚辐射系统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的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热工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优势</a:t>
            </a:r>
            <a:r>
              <a:rPr lang="en-US" altLang="zh-CN" b="1" dirty="0">
                <a:latin typeface="等线" pitchFamily="2" charset="-122"/>
                <a:ea typeface="等线" pitchFamily="2" charset="-122"/>
              </a:rPr>
              <a:t>Ⅰ</a:t>
            </a:r>
          </a:p>
        </p:txBody>
      </p:sp>
      <p:sp>
        <p:nvSpPr>
          <p:cNvPr id="201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十大科技系统之③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天棚辐射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202" name="Picture 17"/>
          <p:cNvPicPr>
            <a:picLocks noChangeAspect="1"/>
          </p:cNvPicPr>
          <p:nvPr/>
        </p:nvPicPr>
        <p:blipFill>
          <a:blip r:embed="rId2"/>
          <a:srcRect r="71321"/>
          <a:stretch>
            <a:fillRect/>
          </a:stretch>
        </p:blipFill>
        <p:spPr>
          <a:xfrm>
            <a:off x="9956800" y="150285"/>
            <a:ext cx="1828800" cy="1348316"/>
          </a:xfrm>
          <a:prstGeom prst="rect">
            <a:avLst/>
          </a:prstGeom>
          <a:noFill/>
          <a:ln w="9525">
            <a:solidFill>
              <a:srgbClr val="5356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21" name="object 6"/>
          <p:cNvSpPr/>
          <p:nvPr/>
        </p:nvSpPr>
        <p:spPr>
          <a:xfrm>
            <a:off x="101600" y="4648200"/>
            <a:ext cx="5181600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❹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混凝土天棚的散热体的辐射传递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面积大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，营造的室内温度在每个位置很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均匀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；</a:t>
            </a:r>
          </a:p>
        </p:txBody>
      </p:sp>
      <p:sp>
        <p:nvSpPr>
          <p:cNvPr id="22" name="object 6"/>
          <p:cNvSpPr/>
          <p:nvPr/>
        </p:nvSpPr>
        <p:spPr>
          <a:xfrm>
            <a:off x="101600" y="1803400"/>
            <a:ext cx="5181600" cy="112912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❶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天棚辐射系统，又叫混凝土楼板辐射系统。混凝土结构楼板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蓄热性好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，热惰性大，室内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温度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稳定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波动小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  <p:sp>
        <p:nvSpPr>
          <p:cNvPr id="23" name="object 6"/>
          <p:cNvSpPr/>
          <p:nvPr/>
        </p:nvSpPr>
        <p:spPr>
          <a:xfrm>
            <a:off x="101600" y="3835400"/>
            <a:ext cx="5181600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❸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家具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遮挡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少，对天棚的热（冷）输出影响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较小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，能量输送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效率高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；</a:t>
            </a:r>
            <a:endParaRPr lang="zh-CN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5" name="object 6"/>
          <p:cNvSpPr/>
          <p:nvPr/>
        </p:nvSpPr>
        <p:spPr>
          <a:xfrm>
            <a:off x="101600" y="5461000"/>
            <a:ext cx="5181600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 Light" pitchFamily="2" charset="-122"/>
                <a:ea typeface="等线 Light" pitchFamily="2" charset="-122"/>
              </a:rPr>
              <a:t>❺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在≤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3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米净高的垂直象限中，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温差小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，竖向温度的分布很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均匀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  <p:sp>
        <p:nvSpPr>
          <p:cNvPr id="13" name="object 10"/>
          <p:cNvSpPr/>
          <p:nvPr/>
        </p:nvSpPr>
        <p:spPr>
          <a:xfrm>
            <a:off x="6096001" y="1600201"/>
            <a:ext cx="5892799" cy="2804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6095999" y="4494224"/>
            <a:ext cx="5892799" cy="22875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101600" y="6375400"/>
            <a:ext cx="51816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 Light" pitchFamily="2" charset="-122"/>
                <a:ea typeface="等线 Light" pitchFamily="2" charset="-122"/>
              </a:rPr>
              <a:t>❻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无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吹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风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感，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减少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室内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噪声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来源。</a:t>
            </a:r>
          </a:p>
        </p:txBody>
      </p:sp>
      <p:sp>
        <p:nvSpPr>
          <p:cNvPr id="17" name="object 6"/>
          <p:cNvSpPr/>
          <p:nvPr/>
        </p:nvSpPr>
        <p:spPr>
          <a:xfrm>
            <a:off x="101600" y="3022600"/>
            <a:ext cx="5181600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❷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热媒是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低温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热水（冬）或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高温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冷水（夏），辐射热的传递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柔和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  <p:sp>
        <p:nvSpPr>
          <p:cNvPr id="18" name="object 2"/>
          <p:cNvSpPr txBox="1"/>
          <p:nvPr/>
        </p:nvSpPr>
        <p:spPr>
          <a:xfrm>
            <a:off x="5994400" y="4227402"/>
            <a:ext cx="508000" cy="44114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3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热</a:t>
            </a:r>
            <a:endParaRPr lang="en-US" altLang="zh-CN" b="1" dirty="0" smtClean="0">
              <a:solidFill>
                <a:srgbClr val="C0000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68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圆角矩形 199"/>
          <p:cNvSpPr/>
          <p:nvPr/>
        </p:nvSpPr>
        <p:spPr>
          <a:xfrm>
            <a:off x="304800" y="1397000"/>
            <a:ext cx="5080000" cy="711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天棚辐射系统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的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热工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优势</a:t>
            </a:r>
            <a:r>
              <a:rPr lang="en-US" altLang="zh-CN" b="1" dirty="0">
                <a:latin typeface="等线" pitchFamily="2" charset="-122"/>
                <a:ea typeface="等线" pitchFamily="2" charset="-122"/>
              </a:rPr>
              <a:t>Ⅱ</a:t>
            </a:r>
          </a:p>
        </p:txBody>
      </p:sp>
      <p:sp>
        <p:nvSpPr>
          <p:cNvPr id="201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十大科技系统之③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天棚辐射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202" name="Picture 17"/>
          <p:cNvPicPr>
            <a:picLocks noChangeAspect="1"/>
          </p:cNvPicPr>
          <p:nvPr/>
        </p:nvPicPr>
        <p:blipFill>
          <a:blip r:embed="rId2"/>
          <a:srcRect r="71321"/>
          <a:stretch>
            <a:fillRect/>
          </a:stretch>
        </p:blipFill>
        <p:spPr>
          <a:xfrm>
            <a:off x="9956800" y="150285"/>
            <a:ext cx="1828800" cy="1348316"/>
          </a:xfrm>
          <a:prstGeom prst="rect">
            <a:avLst/>
          </a:prstGeom>
          <a:noFill/>
          <a:ln w="9525">
            <a:solidFill>
              <a:srgbClr val="53565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4" name="object 4"/>
          <p:cNvSpPr/>
          <p:nvPr/>
        </p:nvSpPr>
        <p:spPr>
          <a:xfrm>
            <a:off x="5486400" y="2413000"/>
            <a:ext cx="6705600" cy="3478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203200" y="2413000"/>
            <a:ext cx="5080000" cy="23368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467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❶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到达了国际标准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ISO7730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对室内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温度环境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参数、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温度保障控制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的严格的近乎苛刻的要求，这样的室内环境，会对人体保障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免疫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系统能力应对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病患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有正面的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积极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的意义。</a:t>
            </a:r>
            <a:endParaRPr lang="zh-CN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0" name="object 6"/>
          <p:cNvSpPr/>
          <p:nvPr/>
        </p:nvSpPr>
        <p:spPr>
          <a:xfrm>
            <a:off x="203200" y="4953000"/>
            <a:ext cx="4896701" cy="1422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467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❷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温度“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恒定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” 、室内环境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安静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体感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舒适。是目前已知在住宅中使用的热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舒适度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测试评分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最高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末端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空调系统。</a:t>
            </a:r>
            <a:endParaRPr lang="en-US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70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604213856"/>
              </p:ext>
            </p:extLst>
          </p:nvPr>
        </p:nvGraphicFramePr>
        <p:xfrm>
          <a:off x="157988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18945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pple\Desktop\2020针对疫情的四恒培训\华中培训资料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77801"/>
            <a:ext cx="1511300" cy="13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/>
          <p:cNvSpPr txBox="1"/>
          <p:nvPr/>
        </p:nvSpPr>
        <p:spPr>
          <a:xfrm>
            <a:off x="5892800" y="91051"/>
            <a:ext cx="4267200" cy="140294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十大科技系统之④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科技家居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04800" y="889001"/>
            <a:ext cx="4876800" cy="5609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933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科技家居系统</a:t>
            </a: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～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组成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概述</a:t>
            </a:r>
            <a:endParaRPr lang="en-US" altLang="zh-CN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304801" y="1803400"/>
            <a:ext cx="11569700" cy="375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6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pple\Desktop\2020针对疫情的四恒培训\华中培训资料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77801"/>
            <a:ext cx="1511300" cy="13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/>
          <p:cNvSpPr txBox="1"/>
          <p:nvPr/>
        </p:nvSpPr>
        <p:spPr>
          <a:xfrm>
            <a:off x="5892800" y="91051"/>
            <a:ext cx="4267200" cy="140294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十大科技系统之④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科技家居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04800" y="889001"/>
            <a:ext cx="4876800" cy="5609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933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科技家居系统</a:t>
            </a: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～项目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选配</a:t>
            </a:r>
            <a:endParaRPr lang="en-US" altLang="zh-CN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2544235" y="4962542"/>
            <a:ext cx="2019300" cy="361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7219949" y="4962540"/>
            <a:ext cx="2044699" cy="333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9607553" y="4962529"/>
            <a:ext cx="204470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431802" y="2587626"/>
            <a:ext cx="6242473" cy="2303780"/>
          </a:xfrm>
          <a:custGeom>
            <a:avLst/>
            <a:gdLst/>
            <a:ahLst/>
            <a:cxnLst/>
            <a:rect l="l" t="t" r="r" b="b"/>
            <a:pathLst>
              <a:path w="4681855" h="2303779">
                <a:moveTo>
                  <a:pt x="0" y="383920"/>
                </a:moveTo>
                <a:lnTo>
                  <a:pt x="2991" y="335764"/>
                </a:lnTo>
                <a:lnTo>
                  <a:pt x="11724" y="289392"/>
                </a:lnTo>
                <a:lnTo>
                  <a:pt x="25841" y="245164"/>
                </a:lnTo>
                <a:lnTo>
                  <a:pt x="44981" y="203440"/>
                </a:lnTo>
                <a:lnTo>
                  <a:pt x="68784" y="164581"/>
                </a:lnTo>
                <a:lnTo>
                  <a:pt x="96891" y="128946"/>
                </a:lnTo>
                <a:lnTo>
                  <a:pt x="128941" y="96895"/>
                </a:lnTo>
                <a:lnTo>
                  <a:pt x="164576" y="68787"/>
                </a:lnTo>
                <a:lnTo>
                  <a:pt x="203435" y="44983"/>
                </a:lnTo>
                <a:lnTo>
                  <a:pt x="245159" y="25843"/>
                </a:lnTo>
                <a:lnTo>
                  <a:pt x="289387" y="11725"/>
                </a:lnTo>
                <a:lnTo>
                  <a:pt x="335761" y="2991"/>
                </a:lnTo>
                <a:lnTo>
                  <a:pt x="383921" y="0"/>
                </a:lnTo>
                <a:lnTo>
                  <a:pt x="4297616" y="0"/>
                </a:lnTo>
                <a:lnTo>
                  <a:pt x="4345775" y="2991"/>
                </a:lnTo>
                <a:lnTo>
                  <a:pt x="4392149" y="11725"/>
                </a:lnTo>
                <a:lnTo>
                  <a:pt x="4436378" y="25843"/>
                </a:lnTo>
                <a:lnTo>
                  <a:pt x="4478102" y="44983"/>
                </a:lnTo>
                <a:lnTo>
                  <a:pt x="4516961" y="68787"/>
                </a:lnTo>
                <a:lnTo>
                  <a:pt x="4552595" y="96895"/>
                </a:lnTo>
                <a:lnTo>
                  <a:pt x="4584646" y="128946"/>
                </a:lnTo>
                <a:lnTo>
                  <a:pt x="4612753" y="164581"/>
                </a:lnTo>
                <a:lnTo>
                  <a:pt x="4636556" y="203440"/>
                </a:lnTo>
                <a:lnTo>
                  <a:pt x="4655695" y="245164"/>
                </a:lnTo>
                <a:lnTo>
                  <a:pt x="4669812" y="289392"/>
                </a:lnTo>
                <a:lnTo>
                  <a:pt x="4678546" y="335764"/>
                </a:lnTo>
                <a:lnTo>
                  <a:pt x="4681537" y="383920"/>
                </a:lnTo>
                <a:lnTo>
                  <a:pt x="4681537" y="1919554"/>
                </a:lnTo>
                <a:lnTo>
                  <a:pt x="4678546" y="1967710"/>
                </a:lnTo>
                <a:lnTo>
                  <a:pt x="4669812" y="2014082"/>
                </a:lnTo>
                <a:lnTo>
                  <a:pt x="4655695" y="2058309"/>
                </a:lnTo>
                <a:lnTo>
                  <a:pt x="4636556" y="2100031"/>
                </a:lnTo>
                <a:lnTo>
                  <a:pt x="4612753" y="2138889"/>
                </a:lnTo>
                <a:lnTo>
                  <a:pt x="4584646" y="2174522"/>
                </a:lnTo>
                <a:lnTo>
                  <a:pt x="4552595" y="2206572"/>
                </a:lnTo>
                <a:lnTo>
                  <a:pt x="4516961" y="2234678"/>
                </a:lnTo>
                <a:lnTo>
                  <a:pt x="4478102" y="2258481"/>
                </a:lnTo>
                <a:lnTo>
                  <a:pt x="4436378" y="2277621"/>
                </a:lnTo>
                <a:lnTo>
                  <a:pt x="4392149" y="2291737"/>
                </a:lnTo>
                <a:lnTo>
                  <a:pt x="4345775" y="2300471"/>
                </a:lnTo>
                <a:lnTo>
                  <a:pt x="4297616" y="2303462"/>
                </a:lnTo>
                <a:lnTo>
                  <a:pt x="383921" y="2303462"/>
                </a:lnTo>
                <a:lnTo>
                  <a:pt x="335761" y="2300471"/>
                </a:lnTo>
                <a:lnTo>
                  <a:pt x="289387" y="2291737"/>
                </a:lnTo>
                <a:lnTo>
                  <a:pt x="245159" y="2277621"/>
                </a:lnTo>
                <a:lnTo>
                  <a:pt x="203435" y="2258481"/>
                </a:lnTo>
                <a:lnTo>
                  <a:pt x="164576" y="2234678"/>
                </a:lnTo>
                <a:lnTo>
                  <a:pt x="128941" y="2206572"/>
                </a:lnTo>
                <a:lnTo>
                  <a:pt x="96891" y="2174522"/>
                </a:lnTo>
                <a:lnTo>
                  <a:pt x="68784" y="2138889"/>
                </a:lnTo>
                <a:lnTo>
                  <a:pt x="44981" y="2100031"/>
                </a:lnTo>
                <a:lnTo>
                  <a:pt x="25841" y="2058309"/>
                </a:lnTo>
                <a:lnTo>
                  <a:pt x="11724" y="2014082"/>
                </a:lnTo>
                <a:lnTo>
                  <a:pt x="2991" y="1967710"/>
                </a:lnTo>
                <a:lnTo>
                  <a:pt x="0" y="1919554"/>
                </a:lnTo>
                <a:lnTo>
                  <a:pt x="0" y="383920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/>
          <p:nvPr/>
        </p:nvSpPr>
        <p:spPr>
          <a:xfrm>
            <a:off x="742949" y="2740029"/>
            <a:ext cx="482600" cy="2009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/>
          <p:nvPr/>
        </p:nvSpPr>
        <p:spPr>
          <a:xfrm>
            <a:off x="1318683" y="2740042"/>
            <a:ext cx="469899" cy="20097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/>
          <p:cNvSpPr/>
          <p:nvPr/>
        </p:nvSpPr>
        <p:spPr>
          <a:xfrm>
            <a:off x="1894418" y="2730517"/>
            <a:ext cx="482599" cy="20097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/>
          <p:cNvSpPr/>
          <p:nvPr/>
        </p:nvSpPr>
        <p:spPr>
          <a:xfrm>
            <a:off x="2470153" y="2730517"/>
            <a:ext cx="482599" cy="20097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/>
          <p:cNvSpPr/>
          <p:nvPr/>
        </p:nvSpPr>
        <p:spPr>
          <a:xfrm>
            <a:off x="3035302" y="2749554"/>
            <a:ext cx="482583" cy="20097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/>
          <p:cNvSpPr/>
          <p:nvPr/>
        </p:nvSpPr>
        <p:spPr>
          <a:xfrm>
            <a:off x="3623735" y="2740029"/>
            <a:ext cx="469900" cy="20097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/>
          <p:cNvSpPr/>
          <p:nvPr/>
        </p:nvSpPr>
        <p:spPr>
          <a:xfrm>
            <a:off x="4307418" y="2730517"/>
            <a:ext cx="482599" cy="20097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/>
          <p:cNvSpPr/>
          <p:nvPr/>
        </p:nvSpPr>
        <p:spPr>
          <a:xfrm>
            <a:off x="4857749" y="2740029"/>
            <a:ext cx="482600" cy="20193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/>
          <p:cNvSpPr/>
          <p:nvPr/>
        </p:nvSpPr>
        <p:spPr>
          <a:xfrm>
            <a:off x="5435602" y="2740029"/>
            <a:ext cx="469900" cy="2019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7"/>
          <p:cNvSpPr/>
          <p:nvPr/>
        </p:nvSpPr>
        <p:spPr>
          <a:xfrm>
            <a:off x="6036735" y="2740042"/>
            <a:ext cx="482599" cy="20192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/>
          <p:nvPr/>
        </p:nvSpPr>
        <p:spPr>
          <a:xfrm>
            <a:off x="6769100" y="2587633"/>
            <a:ext cx="2783840" cy="2303780"/>
          </a:xfrm>
          <a:custGeom>
            <a:avLst/>
            <a:gdLst/>
            <a:ahLst/>
            <a:cxnLst/>
            <a:rect l="l" t="t" r="r" b="b"/>
            <a:pathLst>
              <a:path w="2087879" h="2303779">
                <a:moveTo>
                  <a:pt x="0" y="347929"/>
                </a:moveTo>
                <a:lnTo>
                  <a:pt x="3176" y="300715"/>
                </a:lnTo>
                <a:lnTo>
                  <a:pt x="12428" y="255433"/>
                </a:lnTo>
                <a:lnTo>
                  <a:pt x="27342" y="212496"/>
                </a:lnTo>
                <a:lnTo>
                  <a:pt x="47503" y="172319"/>
                </a:lnTo>
                <a:lnTo>
                  <a:pt x="72496" y="135316"/>
                </a:lnTo>
                <a:lnTo>
                  <a:pt x="101907" y="101903"/>
                </a:lnTo>
                <a:lnTo>
                  <a:pt x="135322" y="72493"/>
                </a:lnTo>
                <a:lnTo>
                  <a:pt x="172324" y="47500"/>
                </a:lnTo>
                <a:lnTo>
                  <a:pt x="212501" y="27340"/>
                </a:lnTo>
                <a:lnTo>
                  <a:pt x="255437" y="12427"/>
                </a:lnTo>
                <a:lnTo>
                  <a:pt x="300718" y="3176"/>
                </a:lnTo>
                <a:lnTo>
                  <a:pt x="347929" y="0"/>
                </a:lnTo>
                <a:lnTo>
                  <a:pt x="1739633" y="0"/>
                </a:lnTo>
                <a:lnTo>
                  <a:pt x="1786844" y="3176"/>
                </a:lnTo>
                <a:lnTo>
                  <a:pt x="1832124" y="12427"/>
                </a:lnTo>
                <a:lnTo>
                  <a:pt x="1875060" y="27340"/>
                </a:lnTo>
                <a:lnTo>
                  <a:pt x="1915237" y="47500"/>
                </a:lnTo>
                <a:lnTo>
                  <a:pt x="1952240" y="72493"/>
                </a:lnTo>
                <a:lnTo>
                  <a:pt x="1985654" y="101903"/>
                </a:lnTo>
                <a:lnTo>
                  <a:pt x="2015065" y="135316"/>
                </a:lnTo>
                <a:lnTo>
                  <a:pt x="2040058" y="172319"/>
                </a:lnTo>
                <a:lnTo>
                  <a:pt x="2060219" y="212496"/>
                </a:lnTo>
                <a:lnTo>
                  <a:pt x="2075133" y="255433"/>
                </a:lnTo>
                <a:lnTo>
                  <a:pt x="2084386" y="300715"/>
                </a:lnTo>
                <a:lnTo>
                  <a:pt x="2087562" y="347929"/>
                </a:lnTo>
                <a:lnTo>
                  <a:pt x="2087562" y="1955520"/>
                </a:lnTo>
                <a:lnTo>
                  <a:pt x="2084386" y="2002734"/>
                </a:lnTo>
                <a:lnTo>
                  <a:pt x="2075133" y="2048017"/>
                </a:lnTo>
                <a:lnTo>
                  <a:pt x="2060219" y="2090955"/>
                </a:lnTo>
                <a:lnTo>
                  <a:pt x="2040058" y="2131133"/>
                </a:lnTo>
                <a:lnTo>
                  <a:pt x="2015065" y="2168137"/>
                </a:lnTo>
                <a:lnTo>
                  <a:pt x="1985654" y="2201552"/>
                </a:lnTo>
                <a:lnTo>
                  <a:pt x="1952240" y="2230964"/>
                </a:lnTo>
                <a:lnTo>
                  <a:pt x="1915237" y="2255958"/>
                </a:lnTo>
                <a:lnTo>
                  <a:pt x="1875060" y="2276119"/>
                </a:lnTo>
                <a:lnTo>
                  <a:pt x="1832124" y="2291033"/>
                </a:lnTo>
                <a:lnTo>
                  <a:pt x="1786844" y="2300286"/>
                </a:lnTo>
                <a:lnTo>
                  <a:pt x="1739633" y="2303462"/>
                </a:lnTo>
                <a:lnTo>
                  <a:pt x="347929" y="2303462"/>
                </a:lnTo>
                <a:lnTo>
                  <a:pt x="300718" y="2300286"/>
                </a:lnTo>
                <a:lnTo>
                  <a:pt x="255437" y="2291033"/>
                </a:lnTo>
                <a:lnTo>
                  <a:pt x="212501" y="2276119"/>
                </a:lnTo>
                <a:lnTo>
                  <a:pt x="172324" y="2255958"/>
                </a:lnTo>
                <a:lnTo>
                  <a:pt x="135322" y="2230964"/>
                </a:lnTo>
                <a:lnTo>
                  <a:pt x="101907" y="2201552"/>
                </a:lnTo>
                <a:lnTo>
                  <a:pt x="72496" y="2168137"/>
                </a:lnTo>
                <a:lnTo>
                  <a:pt x="47503" y="2131133"/>
                </a:lnTo>
                <a:lnTo>
                  <a:pt x="27342" y="2090955"/>
                </a:lnTo>
                <a:lnTo>
                  <a:pt x="12428" y="2048017"/>
                </a:lnTo>
                <a:lnTo>
                  <a:pt x="3176" y="2002734"/>
                </a:lnTo>
                <a:lnTo>
                  <a:pt x="0" y="1955520"/>
                </a:lnTo>
                <a:lnTo>
                  <a:pt x="0" y="347929"/>
                </a:lnTo>
                <a:close/>
              </a:path>
            </a:pathLst>
          </a:custGeom>
          <a:ln w="254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9"/>
          <p:cNvSpPr/>
          <p:nvPr/>
        </p:nvSpPr>
        <p:spPr>
          <a:xfrm>
            <a:off x="6874934" y="2730505"/>
            <a:ext cx="520700" cy="20097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0"/>
          <p:cNvSpPr/>
          <p:nvPr/>
        </p:nvSpPr>
        <p:spPr>
          <a:xfrm>
            <a:off x="7548032" y="2730503"/>
            <a:ext cx="508000" cy="2057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1"/>
          <p:cNvSpPr/>
          <p:nvPr/>
        </p:nvSpPr>
        <p:spPr>
          <a:xfrm>
            <a:off x="8219016" y="2730504"/>
            <a:ext cx="482581" cy="20288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2"/>
          <p:cNvSpPr/>
          <p:nvPr/>
        </p:nvSpPr>
        <p:spPr>
          <a:xfrm>
            <a:off x="9649883" y="2514600"/>
            <a:ext cx="2015067" cy="2305051"/>
          </a:xfrm>
          <a:custGeom>
            <a:avLst/>
            <a:gdLst/>
            <a:ahLst/>
            <a:cxnLst/>
            <a:rect l="l" t="t" r="r" b="b"/>
            <a:pathLst>
              <a:path w="1511300" h="2305050">
                <a:moveTo>
                  <a:pt x="0" y="251891"/>
                </a:moveTo>
                <a:lnTo>
                  <a:pt x="4058" y="206613"/>
                </a:lnTo>
                <a:lnTo>
                  <a:pt x="15759" y="163998"/>
                </a:lnTo>
                <a:lnTo>
                  <a:pt x="34390" y="124757"/>
                </a:lnTo>
                <a:lnTo>
                  <a:pt x="59241" y="89601"/>
                </a:lnTo>
                <a:lnTo>
                  <a:pt x="89601" y="59241"/>
                </a:lnTo>
                <a:lnTo>
                  <a:pt x="124757" y="34390"/>
                </a:lnTo>
                <a:lnTo>
                  <a:pt x="163998" y="15759"/>
                </a:lnTo>
                <a:lnTo>
                  <a:pt x="206613" y="4058"/>
                </a:lnTo>
                <a:lnTo>
                  <a:pt x="251891" y="0"/>
                </a:lnTo>
                <a:lnTo>
                  <a:pt x="1259408" y="0"/>
                </a:lnTo>
                <a:lnTo>
                  <a:pt x="1304686" y="4058"/>
                </a:lnTo>
                <a:lnTo>
                  <a:pt x="1347301" y="15759"/>
                </a:lnTo>
                <a:lnTo>
                  <a:pt x="1386542" y="34390"/>
                </a:lnTo>
                <a:lnTo>
                  <a:pt x="1421698" y="59241"/>
                </a:lnTo>
                <a:lnTo>
                  <a:pt x="1452058" y="89601"/>
                </a:lnTo>
                <a:lnTo>
                  <a:pt x="1476909" y="124757"/>
                </a:lnTo>
                <a:lnTo>
                  <a:pt x="1495540" y="163998"/>
                </a:lnTo>
                <a:lnTo>
                  <a:pt x="1507241" y="206613"/>
                </a:lnTo>
                <a:lnTo>
                  <a:pt x="1511300" y="251891"/>
                </a:lnTo>
                <a:lnTo>
                  <a:pt x="1511300" y="2053170"/>
                </a:lnTo>
                <a:lnTo>
                  <a:pt x="1507241" y="2098444"/>
                </a:lnTo>
                <a:lnTo>
                  <a:pt x="1495540" y="2141057"/>
                </a:lnTo>
                <a:lnTo>
                  <a:pt x="1476909" y="2180296"/>
                </a:lnTo>
                <a:lnTo>
                  <a:pt x="1452058" y="2215450"/>
                </a:lnTo>
                <a:lnTo>
                  <a:pt x="1421698" y="2245809"/>
                </a:lnTo>
                <a:lnTo>
                  <a:pt x="1386542" y="2270659"/>
                </a:lnTo>
                <a:lnTo>
                  <a:pt x="1347301" y="2289291"/>
                </a:lnTo>
                <a:lnTo>
                  <a:pt x="1304686" y="2300991"/>
                </a:lnTo>
                <a:lnTo>
                  <a:pt x="1259408" y="2305049"/>
                </a:lnTo>
                <a:lnTo>
                  <a:pt x="251891" y="2305049"/>
                </a:lnTo>
                <a:lnTo>
                  <a:pt x="206613" y="2300991"/>
                </a:lnTo>
                <a:lnTo>
                  <a:pt x="163998" y="2289291"/>
                </a:lnTo>
                <a:lnTo>
                  <a:pt x="124757" y="2270659"/>
                </a:lnTo>
                <a:lnTo>
                  <a:pt x="89601" y="2245809"/>
                </a:lnTo>
                <a:lnTo>
                  <a:pt x="59241" y="2215450"/>
                </a:lnTo>
                <a:lnTo>
                  <a:pt x="34390" y="2180296"/>
                </a:lnTo>
                <a:lnTo>
                  <a:pt x="15759" y="2141057"/>
                </a:lnTo>
                <a:lnTo>
                  <a:pt x="4058" y="2098444"/>
                </a:lnTo>
                <a:lnTo>
                  <a:pt x="0" y="2053170"/>
                </a:lnTo>
                <a:lnTo>
                  <a:pt x="0" y="251891"/>
                </a:lnTo>
                <a:close/>
              </a:path>
            </a:pathLst>
          </a:custGeom>
          <a:ln w="25400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3"/>
          <p:cNvSpPr/>
          <p:nvPr/>
        </p:nvSpPr>
        <p:spPr>
          <a:xfrm>
            <a:off x="9755716" y="2730505"/>
            <a:ext cx="482600" cy="20097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4"/>
          <p:cNvSpPr/>
          <p:nvPr/>
        </p:nvSpPr>
        <p:spPr>
          <a:xfrm>
            <a:off x="10428817" y="2730504"/>
            <a:ext cx="469900" cy="202882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5"/>
          <p:cNvSpPr/>
          <p:nvPr/>
        </p:nvSpPr>
        <p:spPr>
          <a:xfrm>
            <a:off x="11084983" y="2730509"/>
            <a:ext cx="479213" cy="2016125"/>
          </a:xfrm>
          <a:custGeom>
            <a:avLst/>
            <a:gdLst/>
            <a:ahLst/>
            <a:cxnLst/>
            <a:rect l="l" t="t" r="r" b="b"/>
            <a:pathLst>
              <a:path w="359409" h="2016125">
                <a:moveTo>
                  <a:pt x="299478" y="0"/>
                </a:moveTo>
                <a:lnTo>
                  <a:pt x="59893" y="0"/>
                </a:lnTo>
                <a:lnTo>
                  <a:pt x="36583" y="4705"/>
                </a:lnTo>
                <a:lnTo>
                  <a:pt x="17545" y="17540"/>
                </a:lnTo>
                <a:lnTo>
                  <a:pt x="4707" y="36577"/>
                </a:lnTo>
                <a:lnTo>
                  <a:pt x="0" y="59893"/>
                </a:lnTo>
                <a:lnTo>
                  <a:pt x="0" y="1956219"/>
                </a:lnTo>
                <a:lnTo>
                  <a:pt x="4707" y="1979536"/>
                </a:lnTo>
                <a:lnTo>
                  <a:pt x="17545" y="1998578"/>
                </a:lnTo>
                <a:lnTo>
                  <a:pt x="36583" y="2011417"/>
                </a:lnTo>
                <a:lnTo>
                  <a:pt x="59893" y="2016124"/>
                </a:lnTo>
                <a:lnTo>
                  <a:pt x="299478" y="2016124"/>
                </a:lnTo>
                <a:lnTo>
                  <a:pt x="322796" y="2011417"/>
                </a:lnTo>
                <a:lnTo>
                  <a:pt x="341837" y="1998578"/>
                </a:lnTo>
                <a:lnTo>
                  <a:pt x="354676" y="1979536"/>
                </a:lnTo>
                <a:lnTo>
                  <a:pt x="359384" y="1956219"/>
                </a:lnTo>
                <a:lnTo>
                  <a:pt x="359384" y="59893"/>
                </a:lnTo>
                <a:lnTo>
                  <a:pt x="354676" y="36577"/>
                </a:lnTo>
                <a:lnTo>
                  <a:pt x="341837" y="17540"/>
                </a:lnTo>
                <a:lnTo>
                  <a:pt x="322796" y="4705"/>
                </a:lnTo>
                <a:lnTo>
                  <a:pt x="299478" y="0"/>
                </a:lnTo>
                <a:close/>
              </a:path>
            </a:pathLst>
          </a:custGeom>
          <a:solidFill>
            <a:srgbClr val="6F2F9F">
              <a:alpha val="9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6"/>
          <p:cNvSpPr txBox="1"/>
          <p:nvPr/>
        </p:nvSpPr>
        <p:spPr>
          <a:xfrm>
            <a:off x="11189971" y="3272128"/>
            <a:ext cx="27178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>
              <a:spcBef>
                <a:spcPts val="133"/>
              </a:spcBef>
            </a:pPr>
            <a:r>
              <a:rPr sz="1900" b="1" dirty="0">
                <a:solidFill>
                  <a:srgbClr val="FFFFFF"/>
                </a:solidFill>
                <a:latin typeface="Malgun Gothic" panose="020B0503020000020004" charset="-127"/>
                <a:cs typeface="Malgun Gothic" panose="020B0503020000020004" charset="-127"/>
              </a:rPr>
              <a:t>三 </a:t>
            </a:r>
            <a:r>
              <a:rPr sz="1900" b="1" spc="-7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网 </a:t>
            </a:r>
            <a:r>
              <a:rPr sz="1900" b="1" dirty="0">
                <a:solidFill>
                  <a:srgbClr val="FFFFFF"/>
                </a:solidFill>
                <a:latin typeface="Malgun Gothic" panose="020B0503020000020004" charset="-127"/>
                <a:cs typeface="Malgun Gothic" panose="020B0503020000020004" charset="-127"/>
              </a:rPr>
              <a:t>合 一</a:t>
            </a:r>
            <a:endParaRPr sz="1900">
              <a:latin typeface="Malgun Gothic" panose="020B0503020000020004" charset="-127"/>
              <a:cs typeface="Malgun Gothic" panose="020B0503020000020004" charset="-127"/>
            </a:endParaRPr>
          </a:p>
        </p:txBody>
      </p:sp>
      <p:sp>
        <p:nvSpPr>
          <p:cNvPr id="30" name="object 27"/>
          <p:cNvSpPr/>
          <p:nvPr/>
        </p:nvSpPr>
        <p:spPr>
          <a:xfrm>
            <a:off x="8881534" y="2730504"/>
            <a:ext cx="469900" cy="20288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pple\Desktop\2020针对疫情的四恒培训\华中培训资料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77801"/>
            <a:ext cx="1511300" cy="13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/>
          <p:cNvSpPr txBox="1"/>
          <p:nvPr/>
        </p:nvSpPr>
        <p:spPr>
          <a:xfrm>
            <a:off x="58928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十大科技系统之④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科技家居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04800" y="990600"/>
            <a:ext cx="4876800" cy="10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933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科技家居系统</a:t>
            </a:r>
            <a:endParaRPr lang="en-US" altLang="zh-CN" b="1" dirty="0">
              <a:latin typeface="等线" pitchFamily="2" charset="-122"/>
              <a:ea typeface="等线" pitchFamily="2" charset="-122"/>
            </a:endParaRPr>
          </a:p>
          <a:p>
            <a:pPr marL="16933" algn="ctr"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en-US" altLang="zh-CN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AI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科技社区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系统</a:t>
            </a:r>
            <a:r>
              <a:rPr lang="en-US" altLang="zh-CN" b="1" dirty="0">
                <a:latin typeface="等线" pitchFamily="2" charset="-122"/>
                <a:ea typeface="等线" pitchFamily="2" charset="-122"/>
              </a:rPr>
              <a:t>Ⅰ</a:t>
            </a:r>
            <a:endParaRPr lang="zh-CN" altLang="en-US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3266101" y="5321497"/>
            <a:ext cx="287867" cy="447887"/>
          </a:xfrm>
          <a:prstGeom prst="rect">
            <a:avLst/>
          </a:prstGeom>
        </p:spPr>
        <p:txBody>
          <a:bodyPr vert="horz" wrap="square" lIns="0" tIns="20319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sz="2700" b="1" dirty="0">
                <a:solidFill>
                  <a:srgbClr val="FFFFFF"/>
                </a:solidFill>
                <a:latin typeface="微软雅黑"/>
                <a:cs typeface="微软雅黑"/>
              </a:rPr>
              <a:t>N</a:t>
            </a:r>
            <a:endParaRPr sz="2700">
              <a:latin typeface="微软雅黑"/>
              <a:cs typeface="微软雅黑"/>
            </a:endParaRPr>
          </a:p>
        </p:txBody>
      </p:sp>
      <p:sp>
        <p:nvSpPr>
          <p:cNvPr id="6" name="object 13"/>
          <p:cNvSpPr/>
          <p:nvPr/>
        </p:nvSpPr>
        <p:spPr>
          <a:xfrm>
            <a:off x="426214" y="3028798"/>
            <a:ext cx="418591" cy="589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4"/>
          <p:cNvSpPr/>
          <p:nvPr/>
        </p:nvSpPr>
        <p:spPr>
          <a:xfrm>
            <a:off x="424182" y="5038447"/>
            <a:ext cx="418591" cy="591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/>
          <p:cNvSpPr/>
          <p:nvPr/>
        </p:nvSpPr>
        <p:spPr>
          <a:xfrm>
            <a:off x="684276" y="4869790"/>
            <a:ext cx="1282192" cy="973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6"/>
          <p:cNvSpPr txBox="1"/>
          <p:nvPr/>
        </p:nvSpPr>
        <p:spPr>
          <a:xfrm>
            <a:off x="809923" y="2806227"/>
            <a:ext cx="1046480" cy="21629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300" spc="-13" dirty="0">
                <a:solidFill>
                  <a:srgbClr val="FFFFFF"/>
                </a:solidFill>
                <a:latin typeface="微软雅黑"/>
                <a:cs typeface="微软雅黑"/>
              </a:rPr>
              <a:t>访客人脸登记</a:t>
            </a:r>
            <a:endParaRPr sz="1300">
              <a:latin typeface="微软雅黑"/>
              <a:cs typeface="微软雅黑"/>
            </a:endParaRPr>
          </a:p>
        </p:txBody>
      </p:sp>
      <p:sp>
        <p:nvSpPr>
          <p:cNvPr id="10" name="object 17"/>
          <p:cNvSpPr/>
          <p:nvPr/>
        </p:nvSpPr>
        <p:spPr>
          <a:xfrm>
            <a:off x="607062" y="5030488"/>
            <a:ext cx="478367" cy="269240"/>
          </a:xfrm>
          <a:custGeom>
            <a:avLst/>
            <a:gdLst/>
            <a:ahLst/>
            <a:cxnLst/>
            <a:rect l="l" t="t" r="r" b="b"/>
            <a:pathLst>
              <a:path w="358775" h="201929">
                <a:moveTo>
                  <a:pt x="0" y="0"/>
                </a:moveTo>
                <a:lnTo>
                  <a:pt x="28066" y="201422"/>
                </a:lnTo>
                <a:lnTo>
                  <a:pt x="358394" y="52578"/>
                </a:lnTo>
                <a:lnTo>
                  <a:pt x="0" y="0"/>
                </a:lnTo>
                <a:close/>
              </a:path>
            </a:pathLst>
          </a:custGeom>
          <a:solidFill>
            <a:srgbClr val="FF6600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8"/>
          <p:cNvSpPr/>
          <p:nvPr/>
        </p:nvSpPr>
        <p:spPr>
          <a:xfrm>
            <a:off x="534925" y="5004918"/>
            <a:ext cx="646007" cy="294639"/>
          </a:xfrm>
          <a:custGeom>
            <a:avLst/>
            <a:gdLst/>
            <a:ahLst/>
            <a:cxnLst/>
            <a:rect l="l" t="t" r="r" b="b"/>
            <a:pathLst>
              <a:path w="484504" h="220979">
                <a:moveTo>
                  <a:pt x="42672" y="92709"/>
                </a:moveTo>
                <a:lnTo>
                  <a:pt x="32003" y="95250"/>
                </a:lnTo>
                <a:lnTo>
                  <a:pt x="35218" y="130809"/>
                </a:lnTo>
                <a:lnTo>
                  <a:pt x="30956" y="163829"/>
                </a:lnTo>
                <a:lnTo>
                  <a:pt x="19216" y="190500"/>
                </a:lnTo>
                <a:lnTo>
                  <a:pt x="0" y="214629"/>
                </a:lnTo>
                <a:lnTo>
                  <a:pt x="3682" y="217169"/>
                </a:lnTo>
                <a:lnTo>
                  <a:pt x="6857" y="218439"/>
                </a:lnTo>
                <a:lnTo>
                  <a:pt x="9651" y="220979"/>
                </a:lnTo>
                <a:lnTo>
                  <a:pt x="24628" y="204469"/>
                </a:lnTo>
                <a:lnTo>
                  <a:pt x="35639" y="184150"/>
                </a:lnTo>
                <a:lnTo>
                  <a:pt x="42673" y="162559"/>
                </a:lnTo>
                <a:lnTo>
                  <a:pt x="45719" y="137159"/>
                </a:lnTo>
                <a:lnTo>
                  <a:pt x="56985" y="137159"/>
                </a:lnTo>
                <a:lnTo>
                  <a:pt x="45592" y="118109"/>
                </a:lnTo>
                <a:lnTo>
                  <a:pt x="45085" y="110489"/>
                </a:lnTo>
                <a:lnTo>
                  <a:pt x="44068" y="101600"/>
                </a:lnTo>
                <a:lnTo>
                  <a:pt x="42672" y="92709"/>
                </a:lnTo>
                <a:close/>
              </a:path>
              <a:path w="484504" h="220979">
                <a:moveTo>
                  <a:pt x="56985" y="137159"/>
                </a:moveTo>
                <a:lnTo>
                  <a:pt x="45719" y="137159"/>
                </a:lnTo>
                <a:lnTo>
                  <a:pt x="59912" y="158750"/>
                </a:lnTo>
                <a:lnTo>
                  <a:pt x="75819" y="176529"/>
                </a:lnTo>
                <a:lnTo>
                  <a:pt x="93440" y="189229"/>
                </a:lnTo>
                <a:lnTo>
                  <a:pt x="112775" y="196850"/>
                </a:lnTo>
                <a:lnTo>
                  <a:pt x="114553" y="193039"/>
                </a:lnTo>
                <a:lnTo>
                  <a:pt x="116712" y="189229"/>
                </a:lnTo>
                <a:lnTo>
                  <a:pt x="119379" y="185419"/>
                </a:lnTo>
                <a:lnTo>
                  <a:pt x="97688" y="176529"/>
                </a:lnTo>
                <a:lnTo>
                  <a:pt x="78152" y="163829"/>
                </a:lnTo>
                <a:lnTo>
                  <a:pt x="60783" y="143509"/>
                </a:lnTo>
                <a:lnTo>
                  <a:pt x="56985" y="137159"/>
                </a:lnTo>
                <a:close/>
              </a:path>
              <a:path w="484504" h="220979">
                <a:moveTo>
                  <a:pt x="141604" y="76200"/>
                </a:moveTo>
                <a:lnTo>
                  <a:pt x="108585" y="83819"/>
                </a:lnTo>
                <a:lnTo>
                  <a:pt x="122554" y="146050"/>
                </a:lnTo>
                <a:lnTo>
                  <a:pt x="124958" y="160019"/>
                </a:lnTo>
                <a:lnTo>
                  <a:pt x="125872" y="171450"/>
                </a:lnTo>
                <a:lnTo>
                  <a:pt x="125287" y="182879"/>
                </a:lnTo>
                <a:lnTo>
                  <a:pt x="123189" y="191769"/>
                </a:lnTo>
                <a:lnTo>
                  <a:pt x="126111" y="193039"/>
                </a:lnTo>
                <a:lnTo>
                  <a:pt x="128904" y="194309"/>
                </a:lnTo>
                <a:lnTo>
                  <a:pt x="131572" y="196850"/>
                </a:lnTo>
                <a:lnTo>
                  <a:pt x="133834" y="186689"/>
                </a:lnTo>
                <a:lnTo>
                  <a:pt x="134617" y="176529"/>
                </a:lnTo>
                <a:lnTo>
                  <a:pt x="134548" y="171450"/>
                </a:lnTo>
                <a:lnTo>
                  <a:pt x="134215" y="163829"/>
                </a:lnTo>
                <a:lnTo>
                  <a:pt x="132334" y="149859"/>
                </a:lnTo>
                <a:lnTo>
                  <a:pt x="148209" y="146050"/>
                </a:lnTo>
                <a:lnTo>
                  <a:pt x="157289" y="146050"/>
                </a:lnTo>
                <a:lnTo>
                  <a:pt x="156439" y="142239"/>
                </a:lnTo>
                <a:lnTo>
                  <a:pt x="130682" y="142239"/>
                </a:lnTo>
                <a:lnTo>
                  <a:pt x="125729" y="119379"/>
                </a:lnTo>
                <a:lnTo>
                  <a:pt x="141350" y="115569"/>
                </a:lnTo>
                <a:lnTo>
                  <a:pt x="150485" y="115569"/>
                </a:lnTo>
                <a:lnTo>
                  <a:pt x="149635" y="111759"/>
                </a:lnTo>
                <a:lnTo>
                  <a:pt x="123951" y="111759"/>
                </a:lnTo>
                <a:lnTo>
                  <a:pt x="118999" y="88900"/>
                </a:lnTo>
                <a:lnTo>
                  <a:pt x="134619" y="85089"/>
                </a:lnTo>
                <a:lnTo>
                  <a:pt x="143547" y="85089"/>
                </a:lnTo>
                <a:lnTo>
                  <a:pt x="141604" y="76200"/>
                </a:lnTo>
                <a:close/>
              </a:path>
              <a:path w="484504" h="220979">
                <a:moveTo>
                  <a:pt x="157289" y="146050"/>
                </a:moveTo>
                <a:lnTo>
                  <a:pt x="148209" y="146050"/>
                </a:lnTo>
                <a:lnTo>
                  <a:pt x="154177" y="173989"/>
                </a:lnTo>
                <a:lnTo>
                  <a:pt x="155066" y="177800"/>
                </a:lnTo>
                <a:lnTo>
                  <a:pt x="153669" y="180339"/>
                </a:lnTo>
                <a:lnTo>
                  <a:pt x="147827" y="181609"/>
                </a:lnTo>
                <a:lnTo>
                  <a:pt x="144652" y="181609"/>
                </a:lnTo>
                <a:lnTo>
                  <a:pt x="140588" y="182879"/>
                </a:lnTo>
                <a:lnTo>
                  <a:pt x="142112" y="185419"/>
                </a:lnTo>
                <a:lnTo>
                  <a:pt x="143255" y="187959"/>
                </a:lnTo>
                <a:lnTo>
                  <a:pt x="144017" y="190500"/>
                </a:lnTo>
                <a:lnTo>
                  <a:pt x="147192" y="190500"/>
                </a:lnTo>
                <a:lnTo>
                  <a:pt x="150622" y="189229"/>
                </a:lnTo>
                <a:lnTo>
                  <a:pt x="154431" y="189229"/>
                </a:lnTo>
                <a:lnTo>
                  <a:pt x="162178" y="186689"/>
                </a:lnTo>
                <a:lnTo>
                  <a:pt x="165226" y="181609"/>
                </a:lnTo>
                <a:lnTo>
                  <a:pt x="157289" y="146050"/>
                </a:lnTo>
                <a:close/>
              </a:path>
              <a:path w="484504" h="220979">
                <a:moveTo>
                  <a:pt x="215900" y="114300"/>
                </a:moveTo>
                <a:lnTo>
                  <a:pt x="209930" y="163829"/>
                </a:lnTo>
                <a:lnTo>
                  <a:pt x="167512" y="172719"/>
                </a:lnTo>
                <a:lnTo>
                  <a:pt x="169290" y="180339"/>
                </a:lnTo>
                <a:lnTo>
                  <a:pt x="241680" y="165100"/>
                </a:lnTo>
                <a:lnTo>
                  <a:pt x="240918" y="161289"/>
                </a:lnTo>
                <a:lnTo>
                  <a:pt x="219201" y="161289"/>
                </a:lnTo>
                <a:lnTo>
                  <a:pt x="221035" y="149859"/>
                </a:lnTo>
                <a:lnTo>
                  <a:pt x="222726" y="138429"/>
                </a:lnTo>
                <a:lnTo>
                  <a:pt x="224274" y="127000"/>
                </a:lnTo>
                <a:lnTo>
                  <a:pt x="225678" y="115569"/>
                </a:lnTo>
                <a:lnTo>
                  <a:pt x="215900" y="114300"/>
                </a:lnTo>
                <a:close/>
              </a:path>
              <a:path w="484504" h="220979">
                <a:moveTo>
                  <a:pt x="170561" y="128269"/>
                </a:moveTo>
                <a:lnTo>
                  <a:pt x="162940" y="132079"/>
                </a:lnTo>
                <a:lnTo>
                  <a:pt x="167419" y="139700"/>
                </a:lnTo>
                <a:lnTo>
                  <a:pt x="171719" y="147319"/>
                </a:lnTo>
                <a:lnTo>
                  <a:pt x="175853" y="154939"/>
                </a:lnTo>
                <a:lnTo>
                  <a:pt x="179831" y="162559"/>
                </a:lnTo>
                <a:lnTo>
                  <a:pt x="187960" y="157479"/>
                </a:lnTo>
                <a:lnTo>
                  <a:pt x="184080" y="151129"/>
                </a:lnTo>
                <a:lnTo>
                  <a:pt x="179879" y="143509"/>
                </a:lnTo>
                <a:lnTo>
                  <a:pt x="175369" y="135889"/>
                </a:lnTo>
                <a:lnTo>
                  <a:pt x="170561" y="128269"/>
                </a:lnTo>
                <a:close/>
              </a:path>
              <a:path w="484504" h="220979">
                <a:moveTo>
                  <a:pt x="239902" y="156209"/>
                </a:moveTo>
                <a:lnTo>
                  <a:pt x="219201" y="161289"/>
                </a:lnTo>
                <a:lnTo>
                  <a:pt x="240918" y="161289"/>
                </a:lnTo>
                <a:lnTo>
                  <a:pt x="239902" y="156209"/>
                </a:lnTo>
                <a:close/>
              </a:path>
              <a:path w="484504" h="220979">
                <a:moveTo>
                  <a:pt x="302005" y="114300"/>
                </a:moveTo>
                <a:lnTo>
                  <a:pt x="296578" y="125729"/>
                </a:lnTo>
                <a:lnTo>
                  <a:pt x="290782" y="135889"/>
                </a:lnTo>
                <a:lnTo>
                  <a:pt x="284628" y="146050"/>
                </a:lnTo>
                <a:lnTo>
                  <a:pt x="278129" y="154939"/>
                </a:lnTo>
                <a:lnTo>
                  <a:pt x="281559" y="157479"/>
                </a:lnTo>
                <a:lnTo>
                  <a:pt x="284479" y="158750"/>
                </a:lnTo>
                <a:lnTo>
                  <a:pt x="287019" y="160019"/>
                </a:lnTo>
                <a:lnTo>
                  <a:pt x="293685" y="149859"/>
                </a:lnTo>
                <a:lnTo>
                  <a:pt x="299958" y="139700"/>
                </a:lnTo>
                <a:lnTo>
                  <a:pt x="305825" y="128269"/>
                </a:lnTo>
                <a:lnTo>
                  <a:pt x="311276" y="118109"/>
                </a:lnTo>
                <a:lnTo>
                  <a:pt x="302005" y="114300"/>
                </a:lnTo>
                <a:close/>
              </a:path>
              <a:path w="484504" h="220979">
                <a:moveTo>
                  <a:pt x="258572" y="96519"/>
                </a:moveTo>
                <a:lnTo>
                  <a:pt x="248919" y="96519"/>
                </a:lnTo>
                <a:lnTo>
                  <a:pt x="258190" y="138429"/>
                </a:lnTo>
                <a:lnTo>
                  <a:pt x="259206" y="142239"/>
                </a:lnTo>
                <a:lnTo>
                  <a:pt x="258699" y="147319"/>
                </a:lnTo>
                <a:lnTo>
                  <a:pt x="256666" y="149859"/>
                </a:lnTo>
                <a:lnTo>
                  <a:pt x="265429" y="156209"/>
                </a:lnTo>
                <a:lnTo>
                  <a:pt x="266953" y="153669"/>
                </a:lnTo>
                <a:lnTo>
                  <a:pt x="269493" y="148589"/>
                </a:lnTo>
                <a:lnTo>
                  <a:pt x="273565" y="143509"/>
                </a:lnTo>
                <a:lnTo>
                  <a:pt x="277780" y="138429"/>
                </a:lnTo>
                <a:lnTo>
                  <a:pt x="278870" y="137159"/>
                </a:lnTo>
                <a:lnTo>
                  <a:pt x="267715" y="137159"/>
                </a:lnTo>
                <a:lnTo>
                  <a:pt x="258572" y="96519"/>
                </a:lnTo>
                <a:close/>
              </a:path>
              <a:path w="484504" h="220979">
                <a:moveTo>
                  <a:pt x="192024" y="119379"/>
                </a:moveTo>
                <a:lnTo>
                  <a:pt x="184403" y="123189"/>
                </a:lnTo>
                <a:lnTo>
                  <a:pt x="188547" y="130809"/>
                </a:lnTo>
                <a:lnTo>
                  <a:pt x="192404" y="139700"/>
                </a:lnTo>
                <a:lnTo>
                  <a:pt x="195976" y="147319"/>
                </a:lnTo>
                <a:lnTo>
                  <a:pt x="199262" y="154939"/>
                </a:lnTo>
                <a:lnTo>
                  <a:pt x="207390" y="149859"/>
                </a:lnTo>
                <a:lnTo>
                  <a:pt x="203793" y="142239"/>
                </a:lnTo>
                <a:lnTo>
                  <a:pt x="200040" y="134619"/>
                </a:lnTo>
                <a:lnTo>
                  <a:pt x="196121" y="127000"/>
                </a:lnTo>
                <a:lnTo>
                  <a:pt x="192024" y="119379"/>
                </a:lnTo>
                <a:close/>
              </a:path>
              <a:path w="484504" h="220979">
                <a:moveTo>
                  <a:pt x="332359" y="107950"/>
                </a:moveTo>
                <a:lnTo>
                  <a:pt x="325754" y="115569"/>
                </a:lnTo>
                <a:lnTo>
                  <a:pt x="334833" y="121919"/>
                </a:lnTo>
                <a:lnTo>
                  <a:pt x="343804" y="129539"/>
                </a:lnTo>
                <a:lnTo>
                  <a:pt x="352704" y="135889"/>
                </a:lnTo>
                <a:lnTo>
                  <a:pt x="361568" y="143509"/>
                </a:lnTo>
                <a:lnTo>
                  <a:pt x="368807" y="134619"/>
                </a:lnTo>
                <a:lnTo>
                  <a:pt x="359523" y="128269"/>
                </a:lnTo>
                <a:lnTo>
                  <a:pt x="350345" y="120650"/>
                </a:lnTo>
                <a:lnTo>
                  <a:pt x="341286" y="114300"/>
                </a:lnTo>
                <a:lnTo>
                  <a:pt x="332359" y="107950"/>
                </a:lnTo>
                <a:close/>
              </a:path>
              <a:path w="484504" h="220979">
                <a:moveTo>
                  <a:pt x="150485" y="115569"/>
                </a:moveTo>
                <a:lnTo>
                  <a:pt x="141350" y="115569"/>
                </a:lnTo>
                <a:lnTo>
                  <a:pt x="146430" y="138429"/>
                </a:lnTo>
                <a:lnTo>
                  <a:pt x="130682" y="142239"/>
                </a:lnTo>
                <a:lnTo>
                  <a:pt x="156439" y="142239"/>
                </a:lnTo>
                <a:lnTo>
                  <a:pt x="150485" y="115569"/>
                </a:lnTo>
                <a:close/>
              </a:path>
              <a:path w="484504" h="220979">
                <a:moveTo>
                  <a:pt x="394510" y="88900"/>
                </a:moveTo>
                <a:lnTo>
                  <a:pt x="385063" y="88900"/>
                </a:lnTo>
                <a:lnTo>
                  <a:pt x="385895" y="101600"/>
                </a:lnTo>
                <a:lnTo>
                  <a:pt x="383809" y="113029"/>
                </a:lnTo>
                <a:lnTo>
                  <a:pt x="378795" y="124459"/>
                </a:lnTo>
                <a:lnTo>
                  <a:pt x="370839" y="134619"/>
                </a:lnTo>
                <a:lnTo>
                  <a:pt x="374268" y="137159"/>
                </a:lnTo>
                <a:lnTo>
                  <a:pt x="377063" y="139700"/>
                </a:lnTo>
                <a:lnTo>
                  <a:pt x="379349" y="140969"/>
                </a:lnTo>
                <a:lnTo>
                  <a:pt x="387869" y="129539"/>
                </a:lnTo>
                <a:lnTo>
                  <a:pt x="393223" y="116839"/>
                </a:lnTo>
                <a:lnTo>
                  <a:pt x="395386" y="101600"/>
                </a:lnTo>
                <a:lnTo>
                  <a:pt x="394510" y="88900"/>
                </a:lnTo>
                <a:close/>
              </a:path>
              <a:path w="484504" h="220979">
                <a:moveTo>
                  <a:pt x="282828" y="118109"/>
                </a:moveTo>
                <a:lnTo>
                  <a:pt x="278256" y="124459"/>
                </a:lnTo>
                <a:lnTo>
                  <a:pt x="273176" y="130809"/>
                </a:lnTo>
                <a:lnTo>
                  <a:pt x="267715" y="137159"/>
                </a:lnTo>
                <a:lnTo>
                  <a:pt x="278870" y="137159"/>
                </a:lnTo>
                <a:lnTo>
                  <a:pt x="282138" y="133350"/>
                </a:lnTo>
                <a:lnTo>
                  <a:pt x="286638" y="128269"/>
                </a:lnTo>
                <a:lnTo>
                  <a:pt x="285241" y="125729"/>
                </a:lnTo>
                <a:lnTo>
                  <a:pt x="283972" y="121919"/>
                </a:lnTo>
                <a:lnTo>
                  <a:pt x="282828" y="118109"/>
                </a:lnTo>
                <a:close/>
              </a:path>
              <a:path w="484504" h="220979">
                <a:moveTo>
                  <a:pt x="426707" y="82550"/>
                </a:moveTo>
                <a:lnTo>
                  <a:pt x="416813" y="82550"/>
                </a:lnTo>
                <a:lnTo>
                  <a:pt x="418292" y="88900"/>
                </a:lnTo>
                <a:lnTo>
                  <a:pt x="419496" y="95250"/>
                </a:lnTo>
                <a:lnTo>
                  <a:pt x="420439" y="101600"/>
                </a:lnTo>
                <a:lnTo>
                  <a:pt x="421131" y="106679"/>
                </a:lnTo>
                <a:lnTo>
                  <a:pt x="422528" y="114300"/>
                </a:lnTo>
                <a:lnTo>
                  <a:pt x="419988" y="119379"/>
                </a:lnTo>
                <a:lnTo>
                  <a:pt x="413512" y="120650"/>
                </a:lnTo>
                <a:lnTo>
                  <a:pt x="408559" y="121919"/>
                </a:lnTo>
                <a:lnTo>
                  <a:pt x="402716" y="121919"/>
                </a:lnTo>
                <a:lnTo>
                  <a:pt x="396113" y="123189"/>
                </a:lnTo>
                <a:lnTo>
                  <a:pt x="397637" y="125729"/>
                </a:lnTo>
                <a:lnTo>
                  <a:pt x="398906" y="128269"/>
                </a:lnTo>
                <a:lnTo>
                  <a:pt x="400176" y="132079"/>
                </a:lnTo>
                <a:lnTo>
                  <a:pt x="406018" y="130809"/>
                </a:lnTo>
                <a:lnTo>
                  <a:pt x="411606" y="130809"/>
                </a:lnTo>
                <a:lnTo>
                  <a:pt x="417067" y="129539"/>
                </a:lnTo>
                <a:lnTo>
                  <a:pt x="424354" y="127000"/>
                </a:lnTo>
                <a:lnTo>
                  <a:pt x="429069" y="121919"/>
                </a:lnTo>
                <a:lnTo>
                  <a:pt x="431212" y="114300"/>
                </a:lnTo>
                <a:lnTo>
                  <a:pt x="430784" y="105409"/>
                </a:lnTo>
                <a:lnTo>
                  <a:pt x="429613" y="99059"/>
                </a:lnTo>
                <a:lnTo>
                  <a:pt x="428180" y="90169"/>
                </a:lnTo>
                <a:lnTo>
                  <a:pt x="426707" y="82550"/>
                </a:lnTo>
                <a:close/>
              </a:path>
              <a:path w="484504" h="220979">
                <a:moveTo>
                  <a:pt x="459486" y="0"/>
                </a:moveTo>
                <a:lnTo>
                  <a:pt x="449452" y="1269"/>
                </a:lnTo>
                <a:lnTo>
                  <a:pt x="471169" y="99059"/>
                </a:lnTo>
                <a:lnTo>
                  <a:pt x="472313" y="105409"/>
                </a:lnTo>
                <a:lnTo>
                  <a:pt x="470153" y="107950"/>
                </a:lnTo>
                <a:lnTo>
                  <a:pt x="461137" y="110489"/>
                </a:lnTo>
                <a:lnTo>
                  <a:pt x="455294" y="111759"/>
                </a:lnTo>
                <a:lnTo>
                  <a:pt x="446786" y="113029"/>
                </a:lnTo>
                <a:lnTo>
                  <a:pt x="448437" y="116839"/>
                </a:lnTo>
                <a:lnTo>
                  <a:pt x="449834" y="119379"/>
                </a:lnTo>
                <a:lnTo>
                  <a:pt x="450976" y="123189"/>
                </a:lnTo>
                <a:lnTo>
                  <a:pt x="458469" y="121919"/>
                </a:lnTo>
                <a:lnTo>
                  <a:pt x="464947" y="120650"/>
                </a:lnTo>
                <a:lnTo>
                  <a:pt x="480187" y="116839"/>
                </a:lnTo>
                <a:lnTo>
                  <a:pt x="483997" y="110489"/>
                </a:lnTo>
                <a:lnTo>
                  <a:pt x="481711" y="100329"/>
                </a:lnTo>
                <a:lnTo>
                  <a:pt x="459486" y="0"/>
                </a:lnTo>
                <a:close/>
              </a:path>
              <a:path w="484504" h="220979">
                <a:moveTo>
                  <a:pt x="215137" y="99059"/>
                </a:moveTo>
                <a:lnTo>
                  <a:pt x="163702" y="110489"/>
                </a:lnTo>
                <a:lnTo>
                  <a:pt x="165607" y="119379"/>
                </a:lnTo>
                <a:lnTo>
                  <a:pt x="216915" y="107950"/>
                </a:lnTo>
                <a:lnTo>
                  <a:pt x="215137" y="99059"/>
                </a:lnTo>
                <a:close/>
              </a:path>
              <a:path w="484504" h="220979">
                <a:moveTo>
                  <a:pt x="187705" y="60959"/>
                </a:moveTo>
                <a:lnTo>
                  <a:pt x="176275" y="63500"/>
                </a:lnTo>
                <a:lnTo>
                  <a:pt x="172368" y="74929"/>
                </a:lnTo>
                <a:lnTo>
                  <a:pt x="166544" y="86359"/>
                </a:lnTo>
                <a:lnTo>
                  <a:pt x="158791" y="97789"/>
                </a:lnTo>
                <a:lnTo>
                  <a:pt x="149098" y="110489"/>
                </a:lnTo>
                <a:lnTo>
                  <a:pt x="149351" y="110489"/>
                </a:lnTo>
                <a:lnTo>
                  <a:pt x="151511" y="111759"/>
                </a:lnTo>
                <a:lnTo>
                  <a:pt x="154050" y="114300"/>
                </a:lnTo>
                <a:lnTo>
                  <a:pt x="157099" y="116839"/>
                </a:lnTo>
                <a:lnTo>
                  <a:pt x="165860" y="104139"/>
                </a:lnTo>
                <a:lnTo>
                  <a:pt x="173085" y="93979"/>
                </a:lnTo>
                <a:lnTo>
                  <a:pt x="178762" y="82550"/>
                </a:lnTo>
                <a:lnTo>
                  <a:pt x="182879" y="73659"/>
                </a:lnTo>
                <a:lnTo>
                  <a:pt x="195959" y="73659"/>
                </a:lnTo>
                <a:lnTo>
                  <a:pt x="186436" y="64769"/>
                </a:lnTo>
                <a:lnTo>
                  <a:pt x="187705" y="60959"/>
                </a:lnTo>
                <a:close/>
              </a:path>
              <a:path w="484504" h="220979">
                <a:moveTo>
                  <a:pt x="336296" y="34289"/>
                </a:moveTo>
                <a:lnTo>
                  <a:pt x="269875" y="49529"/>
                </a:lnTo>
                <a:lnTo>
                  <a:pt x="283844" y="113029"/>
                </a:lnTo>
                <a:lnTo>
                  <a:pt x="293242" y="110489"/>
                </a:lnTo>
                <a:lnTo>
                  <a:pt x="291591" y="104139"/>
                </a:lnTo>
                <a:lnTo>
                  <a:pt x="328831" y="95250"/>
                </a:lnTo>
                <a:lnTo>
                  <a:pt x="289687" y="95250"/>
                </a:lnTo>
                <a:lnTo>
                  <a:pt x="281050" y="55879"/>
                </a:lnTo>
                <a:lnTo>
                  <a:pt x="328929" y="45719"/>
                </a:lnTo>
                <a:lnTo>
                  <a:pt x="338833" y="45719"/>
                </a:lnTo>
                <a:lnTo>
                  <a:pt x="336296" y="34289"/>
                </a:lnTo>
                <a:close/>
              </a:path>
              <a:path w="484504" h="220979">
                <a:moveTo>
                  <a:pt x="143547" y="85089"/>
                </a:moveTo>
                <a:lnTo>
                  <a:pt x="134619" y="85089"/>
                </a:lnTo>
                <a:lnTo>
                  <a:pt x="139700" y="107950"/>
                </a:lnTo>
                <a:lnTo>
                  <a:pt x="123951" y="111759"/>
                </a:lnTo>
                <a:lnTo>
                  <a:pt x="149635" y="111759"/>
                </a:lnTo>
                <a:lnTo>
                  <a:pt x="149351" y="110489"/>
                </a:lnTo>
                <a:lnTo>
                  <a:pt x="149098" y="110489"/>
                </a:lnTo>
                <a:lnTo>
                  <a:pt x="143547" y="85089"/>
                </a:lnTo>
                <a:close/>
              </a:path>
              <a:path w="484504" h="220979">
                <a:moveTo>
                  <a:pt x="195959" y="73659"/>
                </a:moveTo>
                <a:lnTo>
                  <a:pt x="182879" y="73659"/>
                </a:lnTo>
                <a:lnTo>
                  <a:pt x="192381" y="82550"/>
                </a:lnTo>
                <a:lnTo>
                  <a:pt x="202596" y="88900"/>
                </a:lnTo>
                <a:lnTo>
                  <a:pt x="213526" y="95250"/>
                </a:lnTo>
                <a:lnTo>
                  <a:pt x="225171" y="100329"/>
                </a:lnTo>
                <a:lnTo>
                  <a:pt x="226694" y="95250"/>
                </a:lnTo>
                <a:lnTo>
                  <a:pt x="228091" y="92709"/>
                </a:lnTo>
                <a:lnTo>
                  <a:pt x="228980" y="90169"/>
                </a:lnTo>
                <a:lnTo>
                  <a:pt x="217243" y="86359"/>
                </a:lnTo>
                <a:lnTo>
                  <a:pt x="206232" y="81279"/>
                </a:lnTo>
                <a:lnTo>
                  <a:pt x="195959" y="73659"/>
                </a:lnTo>
                <a:close/>
              </a:path>
              <a:path w="484504" h="220979">
                <a:moveTo>
                  <a:pt x="256286" y="86359"/>
                </a:moveTo>
                <a:lnTo>
                  <a:pt x="231775" y="91439"/>
                </a:lnTo>
                <a:lnTo>
                  <a:pt x="233679" y="100329"/>
                </a:lnTo>
                <a:lnTo>
                  <a:pt x="248919" y="96519"/>
                </a:lnTo>
                <a:lnTo>
                  <a:pt x="258572" y="96519"/>
                </a:lnTo>
                <a:lnTo>
                  <a:pt x="256286" y="86359"/>
                </a:lnTo>
                <a:close/>
              </a:path>
              <a:path w="484504" h="220979">
                <a:moveTo>
                  <a:pt x="349265" y="92709"/>
                </a:moveTo>
                <a:lnTo>
                  <a:pt x="339471" y="92709"/>
                </a:lnTo>
                <a:lnTo>
                  <a:pt x="341122" y="100329"/>
                </a:lnTo>
                <a:lnTo>
                  <a:pt x="350392" y="97789"/>
                </a:lnTo>
                <a:lnTo>
                  <a:pt x="349265" y="92709"/>
                </a:lnTo>
                <a:close/>
              </a:path>
              <a:path w="484504" h="220979">
                <a:moveTo>
                  <a:pt x="437006" y="16509"/>
                </a:moveTo>
                <a:lnTo>
                  <a:pt x="427227" y="19050"/>
                </a:lnTo>
                <a:lnTo>
                  <a:pt x="444246" y="96519"/>
                </a:lnTo>
                <a:lnTo>
                  <a:pt x="454025" y="93979"/>
                </a:lnTo>
                <a:lnTo>
                  <a:pt x="437006" y="16509"/>
                </a:lnTo>
                <a:close/>
              </a:path>
              <a:path w="484504" h="220979">
                <a:moveTo>
                  <a:pt x="338833" y="45719"/>
                </a:moveTo>
                <a:lnTo>
                  <a:pt x="328929" y="45719"/>
                </a:lnTo>
                <a:lnTo>
                  <a:pt x="337565" y="85089"/>
                </a:lnTo>
                <a:lnTo>
                  <a:pt x="289687" y="95250"/>
                </a:lnTo>
                <a:lnTo>
                  <a:pt x="328831" y="95250"/>
                </a:lnTo>
                <a:lnTo>
                  <a:pt x="339471" y="92709"/>
                </a:lnTo>
                <a:lnTo>
                  <a:pt x="349265" y="92709"/>
                </a:lnTo>
                <a:lnTo>
                  <a:pt x="338833" y="45719"/>
                </a:lnTo>
                <a:close/>
              </a:path>
              <a:path w="484504" h="220979">
                <a:moveTo>
                  <a:pt x="390398" y="64769"/>
                </a:moveTo>
                <a:lnTo>
                  <a:pt x="381000" y="66039"/>
                </a:lnTo>
                <a:lnTo>
                  <a:pt x="382142" y="71119"/>
                </a:lnTo>
                <a:lnTo>
                  <a:pt x="382904" y="76200"/>
                </a:lnTo>
                <a:lnTo>
                  <a:pt x="383666" y="80009"/>
                </a:lnTo>
                <a:lnTo>
                  <a:pt x="364109" y="85089"/>
                </a:lnTo>
                <a:lnTo>
                  <a:pt x="366013" y="92709"/>
                </a:lnTo>
                <a:lnTo>
                  <a:pt x="385063" y="88900"/>
                </a:lnTo>
                <a:lnTo>
                  <a:pt x="394510" y="88900"/>
                </a:lnTo>
                <a:lnTo>
                  <a:pt x="394335" y="86359"/>
                </a:lnTo>
                <a:lnTo>
                  <a:pt x="416813" y="82550"/>
                </a:lnTo>
                <a:lnTo>
                  <a:pt x="426707" y="82550"/>
                </a:lnTo>
                <a:lnTo>
                  <a:pt x="425955" y="78739"/>
                </a:lnTo>
                <a:lnTo>
                  <a:pt x="392938" y="78739"/>
                </a:lnTo>
                <a:lnTo>
                  <a:pt x="392302" y="73659"/>
                </a:lnTo>
                <a:lnTo>
                  <a:pt x="391413" y="69850"/>
                </a:lnTo>
                <a:lnTo>
                  <a:pt x="390398" y="64769"/>
                </a:lnTo>
                <a:close/>
              </a:path>
              <a:path w="484504" h="220979">
                <a:moveTo>
                  <a:pt x="424434" y="71119"/>
                </a:moveTo>
                <a:lnTo>
                  <a:pt x="392938" y="78739"/>
                </a:lnTo>
                <a:lnTo>
                  <a:pt x="425955" y="78739"/>
                </a:lnTo>
                <a:lnTo>
                  <a:pt x="424434" y="71119"/>
                </a:lnTo>
                <a:close/>
              </a:path>
              <a:path w="484504" h="220979">
                <a:moveTo>
                  <a:pt x="241300" y="49529"/>
                </a:moveTo>
                <a:lnTo>
                  <a:pt x="235585" y="57150"/>
                </a:lnTo>
                <a:lnTo>
                  <a:pt x="240825" y="60959"/>
                </a:lnTo>
                <a:lnTo>
                  <a:pt x="246268" y="64769"/>
                </a:lnTo>
                <a:lnTo>
                  <a:pt x="251926" y="68579"/>
                </a:lnTo>
                <a:lnTo>
                  <a:pt x="257810" y="73659"/>
                </a:lnTo>
                <a:lnTo>
                  <a:pt x="264540" y="64769"/>
                </a:lnTo>
                <a:lnTo>
                  <a:pt x="259802" y="60959"/>
                </a:lnTo>
                <a:lnTo>
                  <a:pt x="254349" y="58419"/>
                </a:lnTo>
                <a:lnTo>
                  <a:pt x="248181" y="53339"/>
                </a:lnTo>
                <a:lnTo>
                  <a:pt x="241300" y="49529"/>
                </a:lnTo>
                <a:close/>
              </a:path>
              <a:path w="484504" h="220979">
                <a:moveTo>
                  <a:pt x="411225" y="16509"/>
                </a:moveTo>
                <a:lnTo>
                  <a:pt x="356488" y="27939"/>
                </a:lnTo>
                <a:lnTo>
                  <a:pt x="365887" y="71119"/>
                </a:lnTo>
                <a:lnTo>
                  <a:pt x="375285" y="68579"/>
                </a:lnTo>
                <a:lnTo>
                  <a:pt x="374141" y="63500"/>
                </a:lnTo>
                <a:lnTo>
                  <a:pt x="410082" y="55879"/>
                </a:lnTo>
                <a:lnTo>
                  <a:pt x="420054" y="55879"/>
                </a:lnTo>
                <a:lnTo>
                  <a:pt x="419769" y="54609"/>
                </a:lnTo>
                <a:lnTo>
                  <a:pt x="372237" y="54609"/>
                </a:lnTo>
                <a:lnTo>
                  <a:pt x="367791" y="35559"/>
                </a:lnTo>
                <a:lnTo>
                  <a:pt x="403732" y="26669"/>
                </a:lnTo>
                <a:lnTo>
                  <a:pt x="413504" y="26669"/>
                </a:lnTo>
                <a:lnTo>
                  <a:pt x="411225" y="16509"/>
                </a:lnTo>
                <a:close/>
              </a:path>
              <a:path w="484504" h="220979">
                <a:moveTo>
                  <a:pt x="420054" y="55879"/>
                </a:moveTo>
                <a:lnTo>
                  <a:pt x="410082" y="55879"/>
                </a:lnTo>
                <a:lnTo>
                  <a:pt x="411225" y="60959"/>
                </a:lnTo>
                <a:lnTo>
                  <a:pt x="420624" y="58419"/>
                </a:lnTo>
                <a:lnTo>
                  <a:pt x="420054" y="55879"/>
                </a:lnTo>
                <a:close/>
              </a:path>
              <a:path w="484504" h="220979">
                <a:moveTo>
                  <a:pt x="413504" y="26669"/>
                </a:moveTo>
                <a:lnTo>
                  <a:pt x="403732" y="26669"/>
                </a:lnTo>
                <a:lnTo>
                  <a:pt x="408177" y="46989"/>
                </a:lnTo>
                <a:lnTo>
                  <a:pt x="372237" y="54609"/>
                </a:lnTo>
                <a:lnTo>
                  <a:pt x="419769" y="54609"/>
                </a:lnTo>
                <a:lnTo>
                  <a:pt x="413504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9"/>
          <p:cNvSpPr txBox="1"/>
          <p:nvPr/>
        </p:nvSpPr>
        <p:spPr>
          <a:xfrm>
            <a:off x="683599" y="5749782"/>
            <a:ext cx="748453" cy="3191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FFFFFF"/>
                </a:solidFill>
                <a:latin typeface="微软雅黑"/>
                <a:cs typeface="微软雅黑"/>
              </a:rPr>
              <a:t>出入口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13" name="object 20"/>
          <p:cNvSpPr/>
          <p:nvPr/>
        </p:nvSpPr>
        <p:spPr>
          <a:xfrm>
            <a:off x="2726438" y="4439005"/>
            <a:ext cx="1408853" cy="1298787"/>
          </a:xfrm>
          <a:custGeom>
            <a:avLst/>
            <a:gdLst/>
            <a:ahLst/>
            <a:cxnLst/>
            <a:rect l="l" t="t" r="r" b="b"/>
            <a:pathLst>
              <a:path w="1056640" h="974089">
                <a:moveTo>
                  <a:pt x="1056132" y="0"/>
                </a:moveTo>
                <a:lnTo>
                  <a:pt x="0" y="0"/>
                </a:lnTo>
                <a:lnTo>
                  <a:pt x="0" y="973836"/>
                </a:lnTo>
                <a:lnTo>
                  <a:pt x="1056132" y="973836"/>
                </a:lnTo>
                <a:lnTo>
                  <a:pt x="10561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1"/>
          <p:cNvSpPr/>
          <p:nvPr/>
        </p:nvSpPr>
        <p:spPr>
          <a:xfrm>
            <a:off x="3197862" y="4479647"/>
            <a:ext cx="471593" cy="1927013"/>
          </a:xfrm>
          <a:custGeom>
            <a:avLst/>
            <a:gdLst/>
            <a:ahLst/>
            <a:cxnLst/>
            <a:rect l="l" t="t" r="r" b="b"/>
            <a:pathLst>
              <a:path w="353695" h="1445260">
                <a:moveTo>
                  <a:pt x="353567" y="0"/>
                </a:moveTo>
                <a:lnTo>
                  <a:pt x="0" y="0"/>
                </a:lnTo>
                <a:lnTo>
                  <a:pt x="0" y="1444752"/>
                </a:lnTo>
                <a:lnTo>
                  <a:pt x="353567" y="1444752"/>
                </a:lnTo>
                <a:lnTo>
                  <a:pt x="353567" y="0"/>
                </a:lnTo>
                <a:close/>
              </a:path>
            </a:pathLst>
          </a:custGeom>
          <a:solidFill>
            <a:srgbClr val="EB75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2"/>
          <p:cNvSpPr txBox="1"/>
          <p:nvPr/>
        </p:nvSpPr>
        <p:spPr>
          <a:xfrm>
            <a:off x="3257297" y="4511482"/>
            <a:ext cx="243840" cy="8475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700" b="1" dirty="0">
                <a:solidFill>
                  <a:srgbClr val="FFFFFF"/>
                </a:solidFill>
                <a:latin typeface="微软雅黑"/>
                <a:cs typeface="微软雅黑"/>
              </a:rPr>
              <a:t>1</a:t>
            </a:r>
            <a:endParaRPr sz="2700">
              <a:latin typeface="微软雅黑"/>
              <a:cs typeface="微软雅黑"/>
            </a:endParaRPr>
          </a:p>
          <a:p>
            <a:pPr marL="71118"/>
            <a:r>
              <a:rPr sz="2700" b="1" dirty="0">
                <a:solidFill>
                  <a:srgbClr val="FFFFFF"/>
                </a:solidFill>
                <a:latin typeface="微软雅黑"/>
                <a:cs typeface="微软雅黑"/>
              </a:rPr>
              <a:t>:</a:t>
            </a:r>
            <a:endParaRPr sz="2700">
              <a:latin typeface="微软雅黑"/>
              <a:cs typeface="微软雅黑"/>
            </a:endParaRPr>
          </a:p>
        </p:txBody>
      </p:sp>
      <p:sp>
        <p:nvSpPr>
          <p:cNvPr id="16" name="object 23"/>
          <p:cNvSpPr txBox="1"/>
          <p:nvPr/>
        </p:nvSpPr>
        <p:spPr>
          <a:xfrm>
            <a:off x="3249169" y="6137488"/>
            <a:ext cx="373380" cy="4411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700" b="1" dirty="0">
                <a:solidFill>
                  <a:srgbClr val="FFFFFF"/>
                </a:solidFill>
                <a:latin typeface="微软雅黑"/>
                <a:cs typeface="微软雅黑"/>
              </a:rPr>
              <a:t>对</a:t>
            </a:r>
            <a:endParaRPr sz="2700">
              <a:latin typeface="微软雅黑"/>
              <a:cs typeface="微软雅黑"/>
            </a:endParaRPr>
          </a:p>
        </p:txBody>
      </p:sp>
      <p:sp>
        <p:nvSpPr>
          <p:cNvPr id="17" name="object 24"/>
          <p:cNvSpPr/>
          <p:nvPr/>
        </p:nvSpPr>
        <p:spPr>
          <a:xfrm>
            <a:off x="2797556" y="4701133"/>
            <a:ext cx="589280" cy="849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5"/>
          <p:cNvSpPr/>
          <p:nvPr/>
        </p:nvSpPr>
        <p:spPr>
          <a:xfrm>
            <a:off x="3490469" y="4701133"/>
            <a:ext cx="548639" cy="8493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6"/>
          <p:cNvSpPr txBox="1"/>
          <p:nvPr/>
        </p:nvSpPr>
        <p:spPr>
          <a:xfrm>
            <a:off x="2727623" y="5614857"/>
            <a:ext cx="1509607" cy="67454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50799">
              <a:spcBef>
                <a:spcPts val="140"/>
              </a:spcBef>
            </a:pPr>
            <a:r>
              <a:rPr sz="2400" b="1" spc="-9" baseline="2314" dirty="0">
                <a:solidFill>
                  <a:srgbClr val="FFFFFF"/>
                </a:solidFill>
                <a:latin typeface="微软雅黑"/>
                <a:cs typeface="微软雅黑"/>
              </a:rPr>
              <a:t>抓拍</a:t>
            </a:r>
            <a:r>
              <a:rPr sz="2400" b="1" spc="-1449" baseline="2314" dirty="0">
                <a:solidFill>
                  <a:srgbClr val="FFFFFF"/>
                </a:solidFill>
                <a:latin typeface="微软雅黑"/>
                <a:cs typeface="微软雅黑"/>
              </a:rPr>
              <a:t>图</a:t>
            </a:r>
            <a:r>
              <a:rPr sz="4000" b="1" spc="-339" baseline="-19444" dirty="0">
                <a:solidFill>
                  <a:srgbClr val="FFFFFF"/>
                </a:solidFill>
                <a:latin typeface="微软雅黑"/>
                <a:cs typeface="微软雅黑"/>
              </a:rPr>
              <a:t>比</a:t>
            </a:r>
            <a:r>
              <a:rPr sz="1600" b="1" dirty="0">
                <a:solidFill>
                  <a:srgbClr val="FFFFFF"/>
                </a:solidFill>
                <a:latin typeface="微软雅黑"/>
                <a:cs typeface="微软雅黑"/>
              </a:rPr>
              <a:t>人脸库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20" name="object 27"/>
          <p:cNvSpPr/>
          <p:nvPr/>
        </p:nvSpPr>
        <p:spPr>
          <a:xfrm>
            <a:off x="4760470" y="4424783"/>
            <a:ext cx="2176271" cy="1491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8"/>
          <p:cNvSpPr/>
          <p:nvPr/>
        </p:nvSpPr>
        <p:spPr>
          <a:xfrm>
            <a:off x="5099814" y="4957166"/>
            <a:ext cx="388111" cy="6035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9"/>
          <p:cNvSpPr/>
          <p:nvPr/>
        </p:nvSpPr>
        <p:spPr>
          <a:xfrm>
            <a:off x="4238245" y="5282287"/>
            <a:ext cx="508000" cy="7559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0"/>
          <p:cNvSpPr/>
          <p:nvPr/>
        </p:nvSpPr>
        <p:spPr>
          <a:xfrm>
            <a:off x="5402582" y="2323694"/>
            <a:ext cx="1003807" cy="15280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1"/>
          <p:cNvSpPr/>
          <p:nvPr/>
        </p:nvSpPr>
        <p:spPr>
          <a:xfrm>
            <a:off x="2767076" y="2886559"/>
            <a:ext cx="1300480" cy="1192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/>
          <p:nvPr/>
        </p:nvSpPr>
        <p:spPr>
          <a:xfrm>
            <a:off x="3726181" y="3274671"/>
            <a:ext cx="152400" cy="3515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3"/>
          <p:cNvSpPr txBox="1"/>
          <p:nvPr/>
        </p:nvSpPr>
        <p:spPr>
          <a:xfrm>
            <a:off x="3080173" y="4125401"/>
            <a:ext cx="165946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dirty="0">
                <a:solidFill>
                  <a:srgbClr val="FFFFFF"/>
                </a:solidFill>
                <a:latin typeface="微软雅黑"/>
                <a:cs typeface="微软雅黑"/>
              </a:rPr>
              <a:t>公共区域门禁入口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27" name="object 34"/>
          <p:cNvSpPr/>
          <p:nvPr/>
        </p:nvSpPr>
        <p:spPr>
          <a:xfrm>
            <a:off x="4067557" y="3372206"/>
            <a:ext cx="491743" cy="7843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5"/>
          <p:cNvSpPr/>
          <p:nvPr/>
        </p:nvSpPr>
        <p:spPr>
          <a:xfrm>
            <a:off x="1139445" y="3075196"/>
            <a:ext cx="4151376" cy="25841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6"/>
          <p:cNvSpPr/>
          <p:nvPr/>
        </p:nvSpPr>
        <p:spPr>
          <a:xfrm>
            <a:off x="5463540" y="2752786"/>
            <a:ext cx="699347" cy="2401993"/>
          </a:xfrm>
          <a:custGeom>
            <a:avLst/>
            <a:gdLst/>
            <a:ahLst/>
            <a:cxnLst/>
            <a:rect l="l" t="t" r="r" b="b"/>
            <a:pathLst>
              <a:path w="524509" h="1801495">
                <a:moveTo>
                  <a:pt x="448215" y="113917"/>
                </a:moveTo>
                <a:lnTo>
                  <a:pt x="445770" y="166877"/>
                </a:lnTo>
                <a:lnTo>
                  <a:pt x="442975" y="208025"/>
                </a:lnTo>
                <a:lnTo>
                  <a:pt x="439800" y="248665"/>
                </a:lnTo>
                <a:lnTo>
                  <a:pt x="435864" y="288925"/>
                </a:lnTo>
                <a:lnTo>
                  <a:pt x="431673" y="328549"/>
                </a:lnTo>
                <a:lnTo>
                  <a:pt x="426847" y="367538"/>
                </a:lnTo>
                <a:lnTo>
                  <a:pt x="421513" y="405764"/>
                </a:lnTo>
                <a:lnTo>
                  <a:pt x="409575" y="479678"/>
                </a:lnTo>
                <a:lnTo>
                  <a:pt x="396113" y="549528"/>
                </a:lnTo>
                <a:lnTo>
                  <a:pt x="381126" y="614680"/>
                </a:lnTo>
                <a:lnTo>
                  <a:pt x="364871" y="674369"/>
                </a:lnTo>
                <a:lnTo>
                  <a:pt x="347599" y="728090"/>
                </a:lnTo>
                <a:lnTo>
                  <a:pt x="329438" y="774953"/>
                </a:lnTo>
                <a:lnTo>
                  <a:pt x="310896" y="814069"/>
                </a:lnTo>
                <a:lnTo>
                  <a:pt x="282701" y="856995"/>
                </a:lnTo>
                <a:lnTo>
                  <a:pt x="251460" y="880871"/>
                </a:lnTo>
                <a:lnTo>
                  <a:pt x="243586" y="881888"/>
                </a:lnTo>
                <a:lnTo>
                  <a:pt x="235712" y="882523"/>
                </a:lnTo>
                <a:lnTo>
                  <a:pt x="195072" y="902207"/>
                </a:lnTo>
                <a:lnTo>
                  <a:pt x="165989" y="934846"/>
                </a:lnTo>
                <a:lnTo>
                  <a:pt x="144780" y="969644"/>
                </a:lnTo>
                <a:lnTo>
                  <a:pt x="124714" y="1011936"/>
                </a:lnTo>
                <a:lnTo>
                  <a:pt x="105537" y="1060958"/>
                </a:lnTo>
                <a:lnTo>
                  <a:pt x="87630" y="1116457"/>
                </a:lnTo>
                <a:lnTo>
                  <a:pt x="70993" y="1177798"/>
                </a:lnTo>
                <a:lnTo>
                  <a:pt x="55753" y="1244345"/>
                </a:lnTo>
                <a:lnTo>
                  <a:pt x="41910" y="1315465"/>
                </a:lnTo>
                <a:lnTo>
                  <a:pt x="29845" y="1390395"/>
                </a:lnTo>
                <a:lnTo>
                  <a:pt x="24384" y="1429131"/>
                </a:lnTo>
                <a:lnTo>
                  <a:pt x="19558" y="1468627"/>
                </a:lnTo>
                <a:lnTo>
                  <a:pt x="15113" y="1508759"/>
                </a:lnTo>
                <a:lnTo>
                  <a:pt x="11175" y="1549527"/>
                </a:lnTo>
                <a:lnTo>
                  <a:pt x="7874" y="1590802"/>
                </a:lnTo>
                <a:lnTo>
                  <a:pt x="5080" y="1632331"/>
                </a:lnTo>
                <a:lnTo>
                  <a:pt x="2921" y="1674368"/>
                </a:lnTo>
                <a:lnTo>
                  <a:pt x="1373" y="1717420"/>
                </a:lnTo>
                <a:lnTo>
                  <a:pt x="252" y="1759203"/>
                </a:lnTo>
                <a:lnTo>
                  <a:pt x="0" y="1801114"/>
                </a:lnTo>
                <a:lnTo>
                  <a:pt x="38100" y="1801495"/>
                </a:lnTo>
                <a:lnTo>
                  <a:pt x="38360" y="1758950"/>
                </a:lnTo>
                <a:lnTo>
                  <a:pt x="39402" y="1716532"/>
                </a:lnTo>
                <a:lnTo>
                  <a:pt x="40894" y="1675764"/>
                </a:lnTo>
                <a:lnTo>
                  <a:pt x="43180" y="1634363"/>
                </a:lnTo>
                <a:lnTo>
                  <a:pt x="45847" y="1593342"/>
                </a:lnTo>
                <a:lnTo>
                  <a:pt x="49149" y="1552575"/>
                </a:lnTo>
                <a:lnTo>
                  <a:pt x="53086" y="1512443"/>
                </a:lnTo>
                <a:lnTo>
                  <a:pt x="57404" y="1472819"/>
                </a:lnTo>
                <a:lnTo>
                  <a:pt x="62230" y="1433830"/>
                </a:lnTo>
                <a:lnTo>
                  <a:pt x="67564" y="1395602"/>
                </a:lnTo>
                <a:lnTo>
                  <a:pt x="79501" y="1321689"/>
                </a:lnTo>
                <a:lnTo>
                  <a:pt x="93091" y="1251839"/>
                </a:lnTo>
                <a:lnTo>
                  <a:pt x="108076" y="1186688"/>
                </a:lnTo>
                <a:lnTo>
                  <a:pt x="124333" y="1126870"/>
                </a:lnTo>
                <a:lnTo>
                  <a:pt x="141732" y="1073277"/>
                </a:lnTo>
                <a:lnTo>
                  <a:pt x="159893" y="1026287"/>
                </a:lnTo>
                <a:lnTo>
                  <a:pt x="178816" y="986917"/>
                </a:lnTo>
                <a:lnTo>
                  <a:pt x="207264" y="943863"/>
                </a:lnTo>
                <a:lnTo>
                  <a:pt x="239649" y="920495"/>
                </a:lnTo>
                <a:lnTo>
                  <a:pt x="243078" y="919861"/>
                </a:lnTo>
                <a:lnTo>
                  <a:pt x="247353" y="919861"/>
                </a:lnTo>
                <a:lnTo>
                  <a:pt x="250825" y="919607"/>
                </a:lnTo>
                <a:lnTo>
                  <a:pt x="286893" y="905128"/>
                </a:lnTo>
                <a:lnTo>
                  <a:pt x="322325" y="868171"/>
                </a:lnTo>
                <a:lnTo>
                  <a:pt x="343916" y="832993"/>
                </a:lnTo>
                <a:lnTo>
                  <a:pt x="364236" y="790448"/>
                </a:lnTo>
                <a:lnTo>
                  <a:pt x="383286" y="741299"/>
                </a:lnTo>
                <a:lnTo>
                  <a:pt x="401320" y="685673"/>
                </a:lnTo>
                <a:lnTo>
                  <a:pt x="417957" y="624332"/>
                </a:lnTo>
                <a:lnTo>
                  <a:pt x="433324" y="557783"/>
                </a:lnTo>
                <a:lnTo>
                  <a:pt x="447040" y="486663"/>
                </a:lnTo>
                <a:lnTo>
                  <a:pt x="459105" y="411606"/>
                </a:lnTo>
                <a:lnTo>
                  <a:pt x="464566" y="372744"/>
                </a:lnTo>
                <a:lnTo>
                  <a:pt x="469392" y="333248"/>
                </a:lnTo>
                <a:lnTo>
                  <a:pt x="473710" y="293115"/>
                </a:lnTo>
                <a:lnTo>
                  <a:pt x="477647" y="252349"/>
                </a:lnTo>
                <a:lnTo>
                  <a:pt x="480949" y="211074"/>
                </a:lnTo>
                <a:lnTo>
                  <a:pt x="483743" y="169417"/>
                </a:lnTo>
                <a:lnTo>
                  <a:pt x="485901" y="127380"/>
                </a:lnTo>
                <a:lnTo>
                  <a:pt x="486259" y="114677"/>
                </a:lnTo>
                <a:lnTo>
                  <a:pt x="448215" y="113917"/>
                </a:lnTo>
                <a:close/>
              </a:path>
              <a:path w="524509" h="1801495">
                <a:moveTo>
                  <a:pt x="247353" y="919861"/>
                </a:moveTo>
                <a:lnTo>
                  <a:pt x="243078" y="919861"/>
                </a:lnTo>
                <a:lnTo>
                  <a:pt x="245618" y="919988"/>
                </a:lnTo>
                <a:lnTo>
                  <a:pt x="247353" y="919861"/>
                </a:lnTo>
                <a:close/>
              </a:path>
              <a:path w="524509" h="1801495">
                <a:moveTo>
                  <a:pt x="514671" y="94741"/>
                </a:moveTo>
                <a:lnTo>
                  <a:pt x="448691" y="94741"/>
                </a:lnTo>
                <a:lnTo>
                  <a:pt x="486791" y="95758"/>
                </a:lnTo>
                <a:lnTo>
                  <a:pt x="486259" y="114677"/>
                </a:lnTo>
                <a:lnTo>
                  <a:pt x="524510" y="115442"/>
                </a:lnTo>
                <a:lnTo>
                  <a:pt x="514671" y="94741"/>
                </a:lnTo>
                <a:close/>
              </a:path>
              <a:path w="524509" h="1801495">
                <a:moveTo>
                  <a:pt x="448691" y="94741"/>
                </a:moveTo>
                <a:lnTo>
                  <a:pt x="448215" y="113917"/>
                </a:lnTo>
                <a:lnTo>
                  <a:pt x="486259" y="114677"/>
                </a:lnTo>
                <a:lnTo>
                  <a:pt x="486791" y="95758"/>
                </a:lnTo>
                <a:lnTo>
                  <a:pt x="448691" y="94741"/>
                </a:lnTo>
                <a:close/>
              </a:path>
              <a:path w="524509" h="1801495">
                <a:moveTo>
                  <a:pt x="469646" y="0"/>
                </a:moveTo>
                <a:lnTo>
                  <a:pt x="410210" y="113156"/>
                </a:lnTo>
                <a:lnTo>
                  <a:pt x="448215" y="113917"/>
                </a:lnTo>
                <a:lnTo>
                  <a:pt x="448691" y="94741"/>
                </a:lnTo>
                <a:lnTo>
                  <a:pt x="514671" y="94741"/>
                </a:lnTo>
                <a:lnTo>
                  <a:pt x="46964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7"/>
          <p:cNvSpPr txBox="1"/>
          <p:nvPr/>
        </p:nvSpPr>
        <p:spPr>
          <a:xfrm>
            <a:off x="5780703" y="5964361"/>
            <a:ext cx="985520" cy="3191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FFFFFF"/>
                </a:solidFill>
                <a:latin typeface="微软雅黑"/>
                <a:cs typeface="微软雅黑"/>
              </a:rPr>
              <a:t>单元入口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31" name="object 38"/>
          <p:cNvSpPr txBox="1"/>
          <p:nvPr/>
        </p:nvSpPr>
        <p:spPr>
          <a:xfrm>
            <a:off x="5909056" y="3940490"/>
            <a:ext cx="985520" cy="3191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FFFFFF"/>
                </a:solidFill>
                <a:latin typeface="微软雅黑"/>
                <a:cs typeface="微软雅黑"/>
              </a:rPr>
              <a:t>户室入口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32" name="object 39"/>
          <p:cNvSpPr/>
          <p:nvPr/>
        </p:nvSpPr>
        <p:spPr>
          <a:xfrm>
            <a:off x="5351782" y="3866830"/>
            <a:ext cx="373380" cy="805180"/>
          </a:xfrm>
          <a:custGeom>
            <a:avLst/>
            <a:gdLst/>
            <a:ahLst/>
            <a:cxnLst/>
            <a:rect l="l" t="t" r="r" b="b"/>
            <a:pathLst>
              <a:path w="280034" h="603885">
                <a:moveTo>
                  <a:pt x="104657" y="567944"/>
                </a:moveTo>
                <a:lnTo>
                  <a:pt x="59562" y="567944"/>
                </a:lnTo>
                <a:lnTo>
                  <a:pt x="108076" y="580770"/>
                </a:lnTo>
                <a:lnTo>
                  <a:pt x="113141" y="590026"/>
                </a:lnTo>
                <a:lnTo>
                  <a:pt x="120776" y="603757"/>
                </a:lnTo>
                <a:lnTo>
                  <a:pt x="134238" y="601091"/>
                </a:lnTo>
                <a:lnTo>
                  <a:pt x="129313" y="594044"/>
                </a:lnTo>
                <a:lnTo>
                  <a:pt x="125222" y="587962"/>
                </a:lnTo>
                <a:lnTo>
                  <a:pt x="121987" y="582856"/>
                </a:lnTo>
                <a:lnTo>
                  <a:pt x="119633" y="578738"/>
                </a:lnTo>
                <a:lnTo>
                  <a:pt x="128301" y="574762"/>
                </a:lnTo>
                <a:lnTo>
                  <a:pt x="133511" y="570230"/>
                </a:lnTo>
                <a:lnTo>
                  <a:pt x="113283" y="570230"/>
                </a:lnTo>
                <a:lnTo>
                  <a:pt x="104657" y="567944"/>
                </a:lnTo>
                <a:close/>
              </a:path>
              <a:path w="280034" h="603885">
                <a:moveTo>
                  <a:pt x="51942" y="553974"/>
                </a:moveTo>
                <a:lnTo>
                  <a:pt x="44450" y="582168"/>
                </a:lnTo>
                <a:lnTo>
                  <a:pt x="55117" y="585088"/>
                </a:lnTo>
                <a:lnTo>
                  <a:pt x="59562" y="567944"/>
                </a:lnTo>
                <a:lnTo>
                  <a:pt x="104657" y="567944"/>
                </a:lnTo>
                <a:lnTo>
                  <a:pt x="51942" y="553974"/>
                </a:lnTo>
                <a:close/>
              </a:path>
              <a:path w="280034" h="603885">
                <a:moveTo>
                  <a:pt x="157225" y="460120"/>
                </a:moveTo>
                <a:lnTo>
                  <a:pt x="145033" y="511429"/>
                </a:lnTo>
                <a:lnTo>
                  <a:pt x="131857" y="554263"/>
                </a:lnTo>
                <a:lnTo>
                  <a:pt x="113283" y="570230"/>
                </a:lnTo>
                <a:lnTo>
                  <a:pt x="133511" y="570230"/>
                </a:lnTo>
                <a:lnTo>
                  <a:pt x="155066" y="514985"/>
                </a:lnTo>
                <a:lnTo>
                  <a:pt x="167512" y="467106"/>
                </a:lnTo>
                <a:lnTo>
                  <a:pt x="163575" y="464312"/>
                </a:lnTo>
                <a:lnTo>
                  <a:pt x="160146" y="462025"/>
                </a:lnTo>
                <a:lnTo>
                  <a:pt x="157225" y="460120"/>
                </a:lnTo>
                <a:close/>
              </a:path>
              <a:path w="280034" h="603885">
                <a:moveTo>
                  <a:pt x="32511" y="540766"/>
                </a:moveTo>
                <a:lnTo>
                  <a:pt x="24485" y="543647"/>
                </a:lnTo>
                <a:lnTo>
                  <a:pt x="16398" y="546766"/>
                </a:lnTo>
                <a:lnTo>
                  <a:pt x="8241" y="550124"/>
                </a:lnTo>
                <a:lnTo>
                  <a:pt x="0" y="553719"/>
                </a:lnTo>
                <a:lnTo>
                  <a:pt x="3682" y="564515"/>
                </a:lnTo>
                <a:lnTo>
                  <a:pt x="12255" y="561177"/>
                </a:lnTo>
                <a:lnTo>
                  <a:pt x="20637" y="558196"/>
                </a:lnTo>
                <a:lnTo>
                  <a:pt x="28828" y="555549"/>
                </a:lnTo>
                <a:lnTo>
                  <a:pt x="36829" y="553212"/>
                </a:lnTo>
                <a:lnTo>
                  <a:pt x="35432" y="549656"/>
                </a:lnTo>
                <a:lnTo>
                  <a:pt x="33994" y="545338"/>
                </a:lnTo>
                <a:lnTo>
                  <a:pt x="32511" y="540766"/>
                </a:lnTo>
                <a:close/>
              </a:path>
              <a:path w="280034" h="603885">
                <a:moveTo>
                  <a:pt x="109105" y="528193"/>
                </a:moveTo>
                <a:lnTo>
                  <a:pt x="86740" y="528193"/>
                </a:lnTo>
                <a:lnTo>
                  <a:pt x="97073" y="534072"/>
                </a:lnTo>
                <a:lnTo>
                  <a:pt x="105394" y="541226"/>
                </a:lnTo>
                <a:lnTo>
                  <a:pt x="111696" y="549656"/>
                </a:lnTo>
                <a:lnTo>
                  <a:pt x="115950" y="559307"/>
                </a:lnTo>
                <a:lnTo>
                  <a:pt x="119887" y="556768"/>
                </a:lnTo>
                <a:lnTo>
                  <a:pt x="123570" y="554609"/>
                </a:lnTo>
                <a:lnTo>
                  <a:pt x="127000" y="552831"/>
                </a:lnTo>
                <a:lnTo>
                  <a:pt x="121330" y="541402"/>
                </a:lnTo>
                <a:lnTo>
                  <a:pt x="113268" y="531510"/>
                </a:lnTo>
                <a:lnTo>
                  <a:pt x="109105" y="528193"/>
                </a:lnTo>
                <a:close/>
              </a:path>
              <a:path w="280034" h="603885">
                <a:moveTo>
                  <a:pt x="90015" y="516000"/>
                </a:moveTo>
                <a:lnTo>
                  <a:pt x="46227" y="516000"/>
                </a:lnTo>
                <a:lnTo>
                  <a:pt x="76707" y="524382"/>
                </a:lnTo>
                <a:lnTo>
                  <a:pt x="70103" y="549020"/>
                </a:lnTo>
                <a:lnTo>
                  <a:pt x="80517" y="551688"/>
                </a:lnTo>
                <a:lnTo>
                  <a:pt x="86740" y="528193"/>
                </a:lnTo>
                <a:lnTo>
                  <a:pt x="109105" y="528193"/>
                </a:lnTo>
                <a:lnTo>
                  <a:pt x="102800" y="523166"/>
                </a:lnTo>
                <a:lnTo>
                  <a:pt x="89915" y="516381"/>
                </a:lnTo>
                <a:lnTo>
                  <a:pt x="90015" y="516000"/>
                </a:lnTo>
                <a:close/>
              </a:path>
              <a:path w="280034" h="603885">
                <a:moveTo>
                  <a:pt x="13588" y="495045"/>
                </a:moveTo>
                <a:lnTo>
                  <a:pt x="10540" y="506603"/>
                </a:lnTo>
                <a:lnTo>
                  <a:pt x="35940" y="513334"/>
                </a:lnTo>
                <a:lnTo>
                  <a:pt x="31114" y="531368"/>
                </a:lnTo>
                <a:lnTo>
                  <a:pt x="41401" y="534162"/>
                </a:lnTo>
                <a:lnTo>
                  <a:pt x="46227" y="516000"/>
                </a:lnTo>
                <a:lnTo>
                  <a:pt x="90015" y="516000"/>
                </a:lnTo>
                <a:lnTo>
                  <a:pt x="90880" y="512699"/>
                </a:lnTo>
                <a:lnTo>
                  <a:pt x="79755" y="512699"/>
                </a:lnTo>
                <a:lnTo>
                  <a:pt x="49275" y="504570"/>
                </a:lnTo>
                <a:lnTo>
                  <a:pt x="50008" y="501776"/>
                </a:lnTo>
                <a:lnTo>
                  <a:pt x="38988" y="501776"/>
                </a:lnTo>
                <a:lnTo>
                  <a:pt x="13588" y="495045"/>
                </a:lnTo>
                <a:close/>
              </a:path>
              <a:path w="280034" h="603885">
                <a:moveTo>
                  <a:pt x="103118" y="475995"/>
                </a:moveTo>
                <a:lnTo>
                  <a:pt x="56768" y="475995"/>
                </a:lnTo>
                <a:lnTo>
                  <a:pt x="87375" y="484124"/>
                </a:lnTo>
                <a:lnTo>
                  <a:pt x="79755" y="512699"/>
                </a:lnTo>
                <a:lnTo>
                  <a:pt x="90880" y="512699"/>
                </a:lnTo>
                <a:lnTo>
                  <a:pt x="97662" y="486791"/>
                </a:lnTo>
                <a:lnTo>
                  <a:pt x="144044" y="486791"/>
                </a:lnTo>
                <a:lnTo>
                  <a:pt x="103118" y="475995"/>
                </a:lnTo>
                <a:close/>
              </a:path>
              <a:path w="280034" h="603885">
                <a:moveTo>
                  <a:pt x="24129" y="455041"/>
                </a:moveTo>
                <a:lnTo>
                  <a:pt x="21081" y="466598"/>
                </a:lnTo>
                <a:lnTo>
                  <a:pt x="46481" y="473329"/>
                </a:lnTo>
                <a:lnTo>
                  <a:pt x="38988" y="501776"/>
                </a:lnTo>
                <a:lnTo>
                  <a:pt x="50008" y="501776"/>
                </a:lnTo>
                <a:lnTo>
                  <a:pt x="56768" y="475995"/>
                </a:lnTo>
                <a:lnTo>
                  <a:pt x="103118" y="475995"/>
                </a:lnTo>
                <a:lnTo>
                  <a:pt x="100710" y="475361"/>
                </a:lnTo>
                <a:lnTo>
                  <a:pt x="101449" y="472567"/>
                </a:lnTo>
                <a:lnTo>
                  <a:pt x="90424" y="472567"/>
                </a:lnTo>
                <a:lnTo>
                  <a:pt x="59816" y="464566"/>
                </a:lnTo>
                <a:lnTo>
                  <a:pt x="60565" y="461772"/>
                </a:lnTo>
                <a:lnTo>
                  <a:pt x="49529" y="461772"/>
                </a:lnTo>
                <a:lnTo>
                  <a:pt x="24129" y="455041"/>
                </a:lnTo>
                <a:close/>
              </a:path>
              <a:path w="280034" h="603885">
                <a:moveTo>
                  <a:pt x="144044" y="486791"/>
                </a:moveTo>
                <a:lnTo>
                  <a:pt x="97662" y="486791"/>
                </a:lnTo>
                <a:lnTo>
                  <a:pt x="141477" y="498475"/>
                </a:lnTo>
                <a:lnTo>
                  <a:pt x="144525" y="486918"/>
                </a:lnTo>
                <a:lnTo>
                  <a:pt x="144044" y="486791"/>
                </a:lnTo>
                <a:close/>
              </a:path>
              <a:path w="280034" h="603885">
                <a:moveTo>
                  <a:pt x="97535" y="445643"/>
                </a:moveTo>
                <a:lnTo>
                  <a:pt x="90424" y="472567"/>
                </a:lnTo>
                <a:lnTo>
                  <a:pt x="101449" y="472567"/>
                </a:lnTo>
                <a:lnTo>
                  <a:pt x="107823" y="448437"/>
                </a:lnTo>
                <a:lnTo>
                  <a:pt x="97535" y="445643"/>
                </a:lnTo>
                <a:close/>
              </a:path>
              <a:path w="280034" h="603885">
                <a:moveTo>
                  <a:pt x="55117" y="440436"/>
                </a:moveTo>
                <a:lnTo>
                  <a:pt x="49529" y="461772"/>
                </a:lnTo>
                <a:lnTo>
                  <a:pt x="60565" y="461772"/>
                </a:lnTo>
                <a:lnTo>
                  <a:pt x="65531" y="443230"/>
                </a:lnTo>
                <a:lnTo>
                  <a:pt x="55117" y="440436"/>
                </a:lnTo>
                <a:close/>
              </a:path>
              <a:path w="280034" h="603885">
                <a:moveTo>
                  <a:pt x="105792" y="368554"/>
                </a:moveTo>
                <a:lnTo>
                  <a:pt x="82930" y="368554"/>
                </a:lnTo>
                <a:lnTo>
                  <a:pt x="110003" y="386387"/>
                </a:lnTo>
                <a:lnTo>
                  <a:pt x="131778" y="406923"/>
                </a:lnTo>
                <a:lnTo>
                  <a:pt x="148242" y="430150"/>
                </a:lnTo>
                <a:lnTo>
                  <a:pt x="159384" y="456056"/>
                </a:lnTo>
                <a:lnTo>
                  <a:pt x="163575" y="453644"/>
                </a:lnTo>
                <a:lnTo>
                  <a:pt x="168020" y="451738"/>
                </a:lnTo>
                <a:lnTo>
                  <a:pt x="172465" y="450088"/>
                </a:lnTo>
                <a:lnTo>
                  <a:pt x="160583" y="424586"/>
                </a:lnTo>
                <a:lnTo>
                  <a:pt x="144557" y="401812"/>
                </a:lnTo>
                <a:lnTo>
                  <a:pt x="124388" y="381775"/>
                </a:lnTo>
                <a:lnTo>
                  <a:pt x="105792" y="368554"/>
                </a:lnTo>
                <a:close/>
              </a:path>
              <a:path w="280034" h="603885">
                <a:moveTo>
                  <a:pt x="194563" y="311912"/>
                </a:moveTo>
                <a:lnTo>
                  <a:pt x="181181" y="324885"/>
                </a:lnTo>
                <a:lnTo>
                  <a:pt x="162178" y="335788"/>
                </a:lnTo>
                <a:lnTo>
                  <a:pt x="137556" y="344594"/>
                </a:lnTo>
                <a:lnTo>
                  <a:pt x="86264" y="355857"/>
                </a:lnTo>
                <a:lnTo>
                  <a:pt x="69214" y="361029"/>
                </a:lnTo>
                <a:lnTo>
                  <a:pt x="56165" y="366819"/>
                </a:lnTo>
                <a:lnTo>
                  <a:pt x="47116" y="373253"/>
                </a:lnTo>
                <a:lnTo>
                  <a:pt x="51307" y="384556"/>
                </a:lnTo>
                <a:lnTo>
                  <a:pt x="56999" y="379912"/>
                </a:lnTo>
                <a:lnTo>
                  <a:pt x="64166" y="375697"/>
                </a:lnTo>
                <a:lnTo>
                  <a:pt x="72810" y="371911"/>
                </a:lnTo>
                <a:lnTo>
                  <a:pt x="82930" y="368554"/>
                </a:lnTo>
                <a:lnTo>
                  <a:pt x="105792" y="368554"/>
                </a:lnTo>
                <a:lnTo>
                  <a:pt x="100075" y="364490"/>
                </a:lnTo>
                <a:lnTo>
                  <a:pt x="141464" y="356306"/>
                </a:lnTo>
                <a:lnTo>
                  <a:pt x="188569" y="337637"/>
                </a:lnTo>
                <a:lnTo>
                  <a:pt x="204596" y="325374"/>
                </a:lnTo>
                <a:lnTo>
                  <a:pt x="194563" y="311912"/>
                </a:lnTo>
                <a:close/>
              </a:path>
              <a:path w="280034" h="603885">
                <a:moveTo>
                  <a:pt x="218871" y="231520"/>
                </a:moveTo>
                <a:lnTo>
                  <a:pt x="173862" y="231520"/>
                </a:lnTo>
                <a:lnTo>
                  <a:pt x="190118" y="235838"/>
                </a:lnTo>
                <a:lnTo>
                  <a:pt x="172846" y="301117"/>
                </a:lnTo>
                <a:lnTo>
                  <a:pt x="183260" y="303784"/>
                </a:lnTo>
                <a:lnTo>
                  <a:pt x="200405" y="238632"/>
                </a:lnTo>
                <a:lnTo>
                  <a:pt x="232941" y="238632"/>
                </a:lnTo>
                <a:lnTo>
                  <a:pt x="233806" y="235457"/>
                </a:lnTo>
                <a:lnTo>
                  <a:pt x="218871" y="231520"/>
                </a:lnTo>
                <a:close/>
              </a:path>
              <a:path w="280034" h="603885">
                <a:moveTo>
                  <a:pt x="116069" y="235838"/>
                </a:moveTo>
                <a:lnTo>
                  <a:pt x="105282" y="235838"/>
                </a:lnTo>
                <a:lnTo>
                  <a:pt x="97408" y="265684"/>
                </a:lnTo>
                <a:lnTo>
                  <a:pt x="167131" y="284099"/>
                </a:lnTo>
                <a:lnTo>
                  <a:pt x="170052" y="273176"/>
                </a:lnTo>
                <a:lnTo>
                  <a:pt x="163321" y="271399"/>
                </a:lnTo>
                <a:lnTo>
                  <a:pt x="164026" y="268731"/>
                </a:lnTo>
                <a:lnTo>
                  <a:pt x="153288" y="268731"/>
                </a:lnTo>
                <a:lnTo>
                  <a:pt x="136525" y="264413"/>
                </a:lnTo>
                <a:lnTo>
                  <a:pt x="137229" y="261747"/>
                </a:lnTo>
                <a:lnTo>
                  <a:pt x="126745" y="261747"/>
                </a:lnTo>
                <a:lnTo>
                  <a:pt x="110362" y="257429"/>
                </a:lnTo>
                <a:lnTo>
                  <a:pt x="116069" y="235838"/>
                </a:lnTo>
                <a:close/>
              </a:path>
              <a:path w="280034" h="603885">
                <a:moveTo>
                  <a:pt x="192561" y="224536"/>
                </a:moveTo>
                <a:lnTo>
                  <a:pt x="147065" y="224536"/>
                </a:lnTo>
                <a:lnTo>
                  <a:pt x="163829" y="228981"/>
                </a:lnTo>
                <a:lnTo>
                  <a:pt x="153288" y="268731"/>
                </a:lnTo>
                <a:lnTo>
                  <a:pt x="164026" y="268731"/>
                </a:lnTo>
                <a:lnTo>
                  <a:pt x="173862" y="231520"/>
                </a:lnTo>
                <a:lnTo>
                  <a:pt x="218871" y="231520"/>
                </a:lnTo>
                <a:lnTo>
                  <a:pt x="203453" y="227456"/>
                </a:lnTo>
                <a:lnTo>
                  <a:pt x="204193" y="224662"/>
                </a:lnTo>
                <a:lnTo>
                  <a:pt x="193039" y="224662"/>
                </a:lnTo>
                <a:lnTo>
                  <a:pt x="192561" y="224536"/>
                </a:lnTo>
                <a:close/>
              </a:path>
              <a:path w="280034" h="603885">
                <a:moveTo>
                  <a:pt x="166272" y="217550"/>
                </a:moveTo>
                <a:lnTo>
                  <a:pt x="120903" y="217550"/>
                </a:lnTo>
                <a:lnTo>
                  <a:pt x="137286" y="221869"/>
                </a:lnTo>
                <a:lnTo>
                  <a:pt x="126745" y="261747"/>
                </a:lnTo>
                <a:lnTo>
                  <a:pt x="137229" y="261747"/>
                </a:lnTo>
                <a:lnTo>
                  <a:pt x="147065" y="224536"/>
                </a:lnTo>
                <a:lnTo>
                  <a:pt x="192561" y="224536"/>
                </a:lnTo>
                <a:lnTo>
                  <a:pt x="176783" y="220344"/>
                </a:lnTo>
                <a:lnTo>
                  <a:pt x="177495" y="217678"/>
                </a:lnTo>
                <a:lnTo>
                  <a:pt x="166750" y="217678"/>
                </a:lnTo>
                <a:lnTo>
                  <a:pt x="166272" y="217550"/>
                </a:lnTo>
                <a:close/>
              </a:path>
              <a:path w="280034" h="603885">
                <a:moveTo>
                  <a:pt x="232941" y="238632"/>
                </a:moveTo>
                <a:lnTo>
                  <a:pt x="200405" y="238632"/>
                </a:lnTo>
                <a:lnTo>
                  <a:pt x="230758" y="246634"/>
                </a:lnTo>
                <a:lnTo>
                  <a:pt x="232941" y="238632"/>
                </a:lnTo>
                <a:close/>
              </a:path>
              <a:path w="280034" h="603885">
                <a:moveTo>
                  <a:pt x="104012" y="222631"/>
                </a:moveTo>
                <a:lnTo>
                  <a:pt x="98462" y="225631"/>
                </a:lnTo>
                <a:lnTo>
                  <a:pt x="92554" y="228981"/>
                </a:lnTo>
                <a:lnTo>
                  <a:pt x="86600" y="232489"/>
                </a:lnTo>
                <a:lnTo>
                  <a:pt x="80263" y="236347"/>
                </a:lnTo>
                <a:lnTo>
                  <a:pt x="84835" y="246380"/>
                </a:lnTo>
                <a:lnTo>
                  <a:pt x="91820" y="242569"/>
                </a:lnTo>
                <a:lnTo>
                  <a:pt x="98678" y="239013"/>
                </a:lnTo>
                <a:lnTo>
                  <a:pt x="105282" y="235838"/>
                </a:lnTo>
                <a:lnTo>
                  <a:pt x="116069" y="235838"/>
                </a:lnTo>
                <a:lnTo>
                  <a:pt x="117849" y="229107"/>
                </a:lnTo>
                <a:lnTo>
                  <a:pt x="107060" y="229107"/>
                </a:lnTo>
                <a:lnTo>
                  <a:pt x="104012" y="222631"/>
                </a:lnTo>
                <a:close/>
              </a:path>
              <a:path w="280034" h="603885">
                <a:moveTo>
                  <a:pt x="106552" y="163449"/>
                </a:moveTo>
                <a:lnTo>
                  <a:pt x="97408" y="173355"/>
                </a:lnTo>
                <a:lnTo>
                  <a:pt x="102360" y="179022"/>
                </a:lnTo>
                <a:lnTo>
                  <a:pt x="107108" y="184594"/>
                </a:lnTo>
                <a:lnTo>
                  <a:pt x="111642" y="190071"/>
                </a:lnTo>
                <a:lnTo>
                  <a:pt x="115950" y="195453"/>
                </a:lnTo>
                <a:lnTo>
                  <a:pt x="107060" y="229107"/>
                </a:lnTo>
                <a:lnTo>
                  <a:pt x="117849" y="229107"/>
                </a:lnTo>
                <a:lnTo>
                  <a:pt x="120903" y="217550"/>
                </a:lnTo>
                <a:lnTo>
                  <a:pt x="166272" y="217550"/>
                </a:lnTo>
                <a:lnTo>
                  <a:pt x="149986" y="213232"/>
                </a:lnTo>
                <a:lnTo>
                  <a:pt x="150664" y="210693"/>
                </a:lnTo>
                <a:lnTo>
                  <a:pt x="140207" y="210693"/>
                </a:lnTo>
                <a:lnTo>
                  <a:pt x="123825" y="206375"/>
                </a:lnTo>
                <a:lnTo>
                  <a:pt x="130293" y="182118"/>
                </a:lnTo>
                <a:lnTo>
                  <a:pt x="119506" y="182118"/>
                </a:lnTo>
                <a:lnTo>
                  <a:pt x="111251" y="169925"/>
                </a:lnTo>
                <a:lnTo>
                  <a:pt x="106552" y="163449"/>
                </a:lnTo>
                <a:close/>
              </a:path>
              <a:path w="280034" h="603885">
                <a:moveTo>
                  <a:pt x="210311" y="159512"/>
                </a:moveTo>
                <a:lnTo>
                  <a:pt x="193039" y="224662"/>
                </a:lnTo>
                <a:lnTo>
                  <a:pt x="204193" y="224662"/>
                </a:lnTo>
                <a:lnTo>
                  <a:pt x="220725" y="162179"/>
                </a:lnTo>
                <a:lnTo>
                  <a:pt x="210311" y="159512"/>
                </a:lnTo>
                <a:close/>
              </a:path>
              <a:path w="280034" h="603885">
                <a:moveTo>
                  <a:pt x="196560" y="173228"/>
                </a:moveTo>
                <a:lnTo>
                  <a:pt x="160654" y="173228"/>
                </a:lnTo>
                <a:lnTo>
                  <a:pt x="177291" y="177673"/>
                </a:lnTo>
                <a:lnTo>
                  <a:pt x="166750" y="217678"/>
                </a:lnTo>
                <a:lnTo>
                  <a:pt x="177495" y="217678"/>
                </a:lnTo>
                <a:lnTo>
                  <a:pt x="187451" y="180340"/>
                </a:lnTo>
                <a:lnTo>
                  <a:pt x="194658" y="180340"/>
                </a:lnTo>
                <a:lnTo>
                  <a:pt x="196560" y="173228"/>
                </a:lnTo>
                <a:close/>
              </a:path>
              <a:path w="280034" h="603885">
                <a:moveTo>
                  <a:pt x="178798" y="166369"/>
                </a:moveTo>
                <a:lnTo>
                  <a:pt x="134492" y="166369"/>
                </a:lnTo>
                <a:lnTo>
                  <a:pt x="150875" y="170687"/>
                </a:lnTo>
                <a:lnTo>
                  <a:pt x="140207" y="210693"/>
                </a:lnTo>
                <a:lnTo>
                  <a:pt x="150664" y="210693"/>
                </a:lnTo>
                <a:lnTo>
                  <a:pt x="160654" y="173228"/>
                </a:lnTo>
                <a:lnTo>
                  <a:pt x="196560" y="173228"/>
                </a:lnTo>
                <a:lnTo>
                  <a:pt x="197103" y="171195"/>
                </a:lnTo>
                <a:lnTo>
                  <a:pt x="178798" y="166369"/>
                </a:lnTo>
                <a:close/>
              </a:path>
              <a:path w="280034" h="603885">
                <a:moveTo>
                  <a:pt x="127253" y="152781"/>
                </a:moveTo>
                <a:lnTo>
                  <a:pt x="119506" y="182118"/>
                </a:lnTo>
                <a:lnTo>
                  <a:pt x="130293" y="182118"/>
                </a:lnTo>
                <a:lnTo>
                  <a:pt x="134492" y="166369"/>
                </a:lnTo>
                <a:lnTo>
                  <a:pt x="178798" y="166369"/>
                </a:lnTo>
                <a:lnTo>
                  <a:pt x="127253" y="152781"/>
                </a:lnTo>
                <a:close/>
              </a:path>
              <a:path w="280034" h="603885">
                <a:moveTo>
                  <a:pt x="194658" y="180340"/>
                </a:moveTo>
                <a:lnTo>
                  <a:pt x="187451" y="180340"/>
                </a:lnTo>
                <a:lnTo>
                  <a:pt x="194182" y="182118"/>
                </a:lnTo>
                <a:lnTo>
                  <a:pt x="194658" y="180340"/>
                </a:lnTo>
                <a:close/>
              </a:path>
              <a:path w="280034" h="603885">
                <a:moveTo>
                  <a:pt x="220136" y="101981"/>
                </a:moveTo>
                <a:lnTo>
                  <a:pt x="183641" y="101981"/>
                </a:lnTo>
                <a:lnTo>
                  <a:pt x="188849" y="103250"/>
                </a:lnTo>
                <a:lnTo>
                  <a:pt x="200923" y="107064"/>
                </a:lnTo>
                <a:lnTo>
                  <a:pt x="235426" y="138302"/>
                </a:lnTo>
                <a:lnTo>
                  <a:pt x="242442" y="162432"/>
                </a:lnTo>
                <a:lnTo>
                  <a:pt x="245236" y="160781"/>
                </a:lnTo>
                <a:lnTo>
                  <a:pt x="249174" y="158876"/>
                </a:lnTo>
                <a:lnTo>
                  <a:pt x="254380" y="156463"/>
                </a:lnTo>
                <a:lnTo>
                  <a:pt x="250618" y="142128"/>
                </a:lnTo>
                <a:lnTo>
                  <a:pt x="245998" y="129984"/>
                </a:lnTo>
                <a:lnTo>
                  <a:pt x="240522" y="120030"/>
                </a:lnTo>
                <a:lnTo>
                  <a:pt x="234187" y="112268"/>
                </a:lnTo>
                <a:lnTo>
                  <a:pt x="226948" y="106007"/>
                </a:lnTo>
                <a:lnTo>
                  <a:pt x="220136" y="101981"/>
                </a:lnTo>
                <a:close/>
              </a:path>
              <a:path w="280034" h="603885">
                <a:moveTo>
                  <a:pt x="198881" y="0"/>
                </a:moveTo>
                <a:lnTo>
                  <a:pt x="162178" y="139065"/>
                </a:lnTo>
                <a:lnTo>
                  <a:pt x="173100" y="141986"/>
                </a:lnTo>
                <a:lnTo>
                  <a:pt x="183641" y="101981"/>
                </a:lnTo>
                <a:lnTo>
                  <a:pt x="220136" y="101981"/>
                </a:lnTo>
                <a:lnTo>
                  <a:pt x="217423" y="100377"/>
                </a:lnTo>
                <a:lnTo>
                  <a:pt x="205612" y="95390"/>
                </a:lnTo>
                <a:lnTo>
                  <a:pt x="191515" y="91059"/>
                </a:lnTo>
                <a:lnTo>
                  <a:pt x="186816" y="89916"/>
                </a:lnTo>
                <a:lnTo>
                  <a:pt x="194563" y="60451"/>
                </a:lnTo>
                <a:lnTo>
                  <a:pt x="243320" y="60451"/>
                </a:lnTo>
                <a:lnTo>
                  <a:pt x="197865" y="48387"/>
                </a:lnTo>
                <a:lnTo>
                  <a:pt x="209803" y="2920"/>
                </a:lnTo>
                <a:lnTo>
                  <a:pt x="198881" y="0"/>
                </a:lnTo>
                <a:close/>
              </a:path>
              <a:path w="280034" h="603885">
                <a:moveTo>
                  <a:pt x="153415" y="2540"/>
                </a:moveTo>
                <a:lnTo>
                  <a:pt x="123951" y="114173"/>
                </a:lnTo>
                <a:lnTo>
                  <a:pt x="134874" y="117093"/>
                </a:lnTo>
                <a:lnTo>
                  <a:pt x="164464" y="5461"/>
                </a:lnTo>
                <a:lnTo>
                  <a:pt x="153415" y="2540"/>
                </a:lnTo>
                <a:close/>
              </a:path>
              <a:path w="280034" h="603885">
                <a:moveTo>
                  <a:pt x="243320" y="60451"/>
                </a:moveTo>
                <a:lnTo>
                  <a:pt x="194563" y="60451"/>
                </a:lnTo>
                <a:lnTo>
                  <a:pt x="251713" y="75565"/>
                </a:lnTo>
                <a:lnTo>
                  <a:pt x="259762" y="76517"/>
                </a:lnTo>
                <a:lnTo>
                  <a:pt x="266191" y="74612"/>
                </a:lnTo>
                <a:lnTo>
                  <a:pt x="271002" y="69850"/>
                </a:lnTo>
                <a:lnTo>
                  <a:pt x="273129" y="64769"/>
                </a:lnTo>
                <a:lnTo>
                  <a:pt x="259587" y="64769"/>
                </a:lnTo>
                <a:lnTo>
                  <a:pt x="243320" y="60451"/>
                </a:lnTo>
                <a:close/>
              </a:path>
              <a:path w="280034" h="603885">
                <a:moveTo>
                  <a:pt x="248665" y="11049"/>
                </a:moveTo>
                <a:lnTo>
                  <a:pt x="246379" y="15240"/>
                </a:lnTo>
                <a:lnTo>
                  <a:pt x="244093" y="19176"/>
                </a:lnTo>
                <a:lnTo>
                  <a:pt x="241807" y="22606"/>
                </a:lnTo>
                <a:lnTo>
                  <a:pt x="249808" y="25400"/>
                </a:lnTo>
                <a:lnTo>
                  <a:pt x="256412" y="27940"/>
                </a:lnTo>
                <a:lnTo>
                  <a:pt x="261619" y="30225"/>
                </a:lnTo>
                <a:lnTo>
                  <a:pt x="267715" y="32766"/>
                </a:lnTo>
                <a:lnTo>
                  <a:pt x="269748" y="37592"/>
                </a:lnTo>
                <a:lnTo>
                  <a:pt x="267936" y="44576"/>
                </a:lnTo>
                <a:lnTo>
                  <a:pt x="263143" y="62611"/>
                </a:lnTo>
                <a:lnTo>
                  <a:pt x="259587" y="64769"/>
                </a:lnTo>
                <a:lnTo>
                  <a:pt x="273129" y="64769"/>
                </a:lnTo>
                <a:lnTo>
                  <a:pt x="274192" y="62230"/>
                </a:lnTo>
                <a:lnTo>
                  <a:pt x="278891" y="44576"/>
                </a:lnTo>
                <a:lnTo>
                  <a:pt x="280034" y="36292"/>
                </a:lnTo>
                <a:lnTo>
                  <a:pt x="278701" y="29352"/>
                </a:lnTo>
                <a:lnTo>
                  <a:pt x="274891" y="23770"/>
                </a:lnTo>
                <a:lnTo>
                  <a:pt x="268604" y="19557"/>
                </a:lnTo>
                <a:lnTo>
                  <a:pt x="263270" y="17018"/>
                </a:lnTo>
                <a:lnTo>
                  <a:pt x="256666" y="14224"/>
                </a:lnTo>
                <a:lnTo>
                  <a:pt x="248665" y="11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0"/>
          <p:cNvSpPr txBox="1"/>
          <p:nvPr/>
        </p:nvSpPr>
        <p:spPr>
          <a:xfrm>
            <a:off x="6508497" y="2767180"/>
            <a:ext cx="44026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solidFill>
                  <a:srgbClr val="FFFFFF"/>
                </a:solidFill>
                <a:latin typeface="微软雅黑"/>
                <a:cs typeface="微软雅黑"/>
              </a:rPr>
              <a:t>入户</a:t>
            </a:r>
            <a:endParaRPr sz="1600">
              <a:latin typeface="微软雅黑"/>
              <a:cs typeface="微软雅黑"/>
            </a:endParaRPr>
          </a:p>
        </p:txBody>
      </p:sp>
      <p:sp>
        <p:nvSpPr>
          <p:cNvPr id="34" name="object 41"/>
          <p:cNvSpPr txBox="1"/>
          <p:nvPr/>
        </p:nvSpPr>
        <p:spPr>
          <a:xfrm>
            <a:off x="2964690" y="5956233"/>
            <a:ext cx="1303020" cy="3191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dirty="0">
                <a:solidFill>
                  <a:srgbClr val="FFFFFF"/>
                </a:solidFill>
                <a:latin typeface="微软雅黑"/>
                <a:cs typeface="微软雅黑"/>
              </a:rPr>
              <a:t>片</a:t>
            </a:r>
            <a:r>
              <a:rPr sz="1600" b="1" spc="320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FFFFFF"/>
                </a:solidFill>
                <a:latin typeface="微软雅黑"/>
                <a:cs typeface="微软雅黑"/>
              </a:rPr>
              <a:t>人脸识别</a:t>
            </a:r>
            <a:endParaRPr sz="1900" dirty="0">
              <a:latin typeface="微软雅黑"/>
              <a:cs typeface="微软雅黑"/>
            </a:endParaRPr>
          </a:p>
        </p:txBody>
      </p:sp>
      <p:sp>
        <p:nvSpPr>
          <p:cNvPr id="35" name="object 42"/>
          <p:cNvSpPr txBox="1"/>
          <p:nvPr/>
        </p:nvSpPr>
        <p:spPr>
          <a:xfrm>
            <a:off x="101601" y="3270267"/>
            <a:ext cx="371687" cy="21629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300" spc="-7" dirty="0">
                <a:solidFill>
                  <a:srgbClr val="FFFFFF"/>
                </a:solidFill>
                <a:latin typeface="微软雅黑"/>
                <a:cs typeface="微软雅黑"/>
              </a:rPr>
              <a:t>访客</a:t>
            </a:r>
            <a:endParaRPr sz="1300">
              <a:latin typeface="微软雅黑"/>
              <a:cs typeface="微软雅黑"/>
            </a:endParaRPr>
          </a:p>
        </p:txBody>
      </p:sp>
      <p:sp>
        <p:nvSpPr>
          <p:cNvPr id="36" name="object 43"/>
          <p:cNvSpPr txBox="1"/>
          <p:nvPr/>
        </p:nvSpPr>
        <p:spPr>
          <a:xfrm>
            <a:off x="101601" y="5405223"/>
            <a:ext cx="371687" cy="21629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300" spc="-7" dirty="0">
                <a:solidFill>
                  <a:srgbClr val="FFFFFF"/>
                </a:solidFill>
                <a:latin typeface="微软雅黑"/>
                <a:cs typeface="微软雅黑"/>
              </a:rPr>
              <a:t>业主</a:t>
            </a:r>
            <a:endParaRPr sz="1300">
              <a:latin typeface="微软雅黑"/>
              <a:cs typeface="微软雅黑"/>
            </a:endParaRPr>
          </a:p>
        </p:txBody>
      </p:sp>
      <p:sp>
        <p:nvSpPr>
          <p:cNvPr id="37" name="object 44"/>
          <p:cNvSpPr/>
          <p:nvPr/>
        </p:nvSpPr>
        <p:spPr>
          <a:xfrm>
            <a:off x="359157" y="4211439"/>
            <a:ext cx="673607" cy="6634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5"/>
          <p:cNvSpPr/>
          <p:nvPr/>
        </p:nvSpPr>
        <p:spPr>
          <a:xfrm>
            <a:off x="674117" y="4376014"/>
            <a:ext cx="219455" cy="2641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6"/>
          <p:cNvSpPr txBox="1"/>
          <p:nvPr/>
        </p:nvSpPr>
        <p:spPr>
          <a:xfrm>
            <a:off x="525441" y="3571286"/>
            <a:ext cx="948267" cy="964353"/>
          </a:xfrm>
          <a:prstGeom prst="rect">
            <a:avLst/>
          </a:prstGeom>
        </p:spPr>
        <p:txBody>
          <a:bodyPr vert="horz" wrap="square" lIns="0" tIns="157476" rIns="0" bIns="0" rtlCol="0">
            <a:spAutoFit/>
          </a:bodyPr>
          <a:lstStyle/>
          <a:p>
            <a:pPr marL="134617">
              <a:spcBef>
                <a:spcPts val="1240"/>
              </a:spcBef>
            </a:pPr>
            <a:r>
              <a:rPr sz="1900" b="1" dirty="0">
                <a:solidFill>
                  <a:srgbClr val="FFFFFF"/>
                </a:solidFill>
                <a:latin typeface="微软雅黑"/>
                <a:cs typeface="微软雅黑"/>
              </a:rPr>
              <a:t>出入口</a:t>
            </a:r>
            <a:endParaRPr sz="1900" dirty="0">
              <a:latin typeface="微软雅黑"/>
              <a:cs typeface="微软雅黑"/>
            </a:endParaRPr>
          </a:p>
          <a:p>
            <a:pPr marL="16933" marR="6773">
              <a:spcBef>
                <a:spcPts val="773"/>
              </a:spcBef>
            </a:pPr>
            <a:r>
              <a:rPr sz="1300" spc="-7" dirty="0">
                <a:solidFill>
                  <a:srgbClr val="FFFFFF"/>
                </a:solidFill>
                <a:latin typeface="微软雅黑"/>
                <a:cs typeface="微软雅黑"/>
              </a:rPr>
              <a:t>通过人脸</a:t>
            </a:r>
            <a:r>
              <a:rPr sz="1300" spc="-20" dirty="0">
                <a:solidFill>
                  <a:srgbClr val="FFFFFF"/>
                </a:solidFill>
                <a:latin typeface="微软雅黑"/>
                <a:cs typeface="微软雅黑"/>
              </a:rPr>
              <a:t>/</a:t>
            </a:r>
            <a:r>
              <a:rPr sz="1300" spc="-7" dirty="0">
                <a:solidFill>
                  <a:srgbClr val="FFFFFF"/>
                </a:solidFill>
                <a:latin typeface="微软雅黑"/>
                <a:cs typeface="微软雅黑"/>
              </a:rPr>
              <a:t>二 维码预约</a:t>
            </a:r>
            <a:endParaRPr sz="1300" dirty="0">
              <a:latin typeface="微软雅黑"/>
              <a:cs typeface="微软雅黑"/>
            </a:endParaRPr>
          </a:p>
        </p:txBody>
      </p:sp>
      <p:sp>
        <p:nvSpPr>
          <p:cNvPr id="40" name="object 8"/>
          <p:cNvSpPr/>
          <p:nvPr/>
        </p:nvSpPr>
        <p:spPr>
          <a:xfrm>
            <a:off x="7162800" y="1888746"/>
            <a:ext cx="863600" cy="46898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7"/>
          <p:cNvSpPr/>
          <p:nvPr/>
        </p:nvSpPr>
        <p:spPr>
          <a:xfrm>
            <a:off x="7162801" y="1701801"/>
            <a:ext cx="877825" cy="48768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  <a:ln w="5715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6"/>
          <p:cNvSpPr/>
          <p:nvPr/>
        </p:nvSpPr>
        <p:spPr>
          <a:xfrm>
            <a:off x="8229600" y="16002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algn="ctr"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⑴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可视对讲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系统</a:t>
            </a:r>
          </a:p>
        </p:txBody>
      </p:sp>
      <p:sp>
        <p:nvSpPr>
          <p:cNvPr id="43" name="object 6"/>
          <p:cNvSpPr/>
          <p:nvPr/>
        </p:nvSpPr>
        <p:spPr>
          <a:xfrm>
            <a:off x="8229600" y="2360779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253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⑶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视频监控系统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44" name="object 6"/>
          <p:cNvSpPr/>
          <p:nvPr/>
        </p:nvSpPr>
        <p:spPr>
          <a:xfrm>
            <a:off x="8229600" y="27178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algn="ctr"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⑷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周界防范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系统</a:t>
            </a:r>
          </a:p>
        </p:txBody>
      </p:sp>
      <p:sp>
        <p:nvSpPr>
          <p:cNvPr id="45" name="object 6"/>
          <p:cNvSpPr/>
          <p:nvPr/>
        </p:nvSpPr>
        <p:spPr>
          <a:xfrm>
            <a:off x="8229600" y="3140981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120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⑸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车牌自动识别系统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46" name="object 6"/>
          <p:cNvSpPr/>
          <p:nvPr/>
        </p:nvSpPr>
        <p:spPr>
          <a:xfrm>
            <a:off x="8229600" y="3560571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120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⑹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梯控刷卡系统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47" name="object 6"/>
          <p:cNvSpPr/>
          <p:nvPr/>
        </p:nvSpPr>
        <p:spPr>
          <a:xfrm>
            <a:off x="8229600" y="39370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120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⑺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电子巡更系统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48" name="object 6"/>
          <p:cNvSpPr/>
          <p:nvPr/>
        </p:nvSpPr>
        <p:spPr>
          <a:xfrm>
            <a:off x="8229600" y="43434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120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⑻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多媒体发布系统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49" name="object 6"/>
          <p:cNvSpPr/>
          <p:nvPr/>
        </p:nvSpPr>
        <p:spPr>
          <a:xfrm>
            <a:off x="8229600" y="47498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120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⑼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综合布线及网络系统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0" name="object 6"/>
          <p:cNvSpPr/>
          <p:nvPr/>
        </p:nvSpPr>
        <p:spPr>
          <a:xfrm>
            <a:off x="8229600" y="51562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120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⑽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微软雅黑"/>
              </a:rPr>
              <a:t>能源管理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1" name="object 6"/>
          <p:cNvSpPr/>
          <p:nvPr/>
        </p:nvSpPr>
        <p:spPr>
          <a:xfrm>
            <a:off x="8229600" y="5562601"/>
            <a:ext cx="3759200" cy="346777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120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⑾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无线</a:t>
            </a:r>
            <a:r>
              <a:rPr lang="en-US" altLang="zh-CN" sz="1900" b="1" spc="-7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WI--FI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2" name="object 6"/>
          <p:cNvSpPr/>
          <p:nvPr/>
        </p:nvSpPr>
        <p:spPr>
          <a:xfrm>
            <a:off x="8229600" y="20066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253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⑵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门禁系统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4" name="object 6"/>
          <p:cNvSpPr/>
          <p:nvPr/>
        </p:nvSpPr>
        <p:spPr>
          <a:xfrm>
            <a:off x="8229600" y="58674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algn="ctr"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⑿背景音乐系统</a:t>
            </a:r>
          </a:p>
        </p:txBody>
      </p:sp>
      <p:sp>
        <p:nvSpPr>
          <p:cNvPr id="55" name="object 6"/>
          <p:cNvSpPr/>
          <p:nvPr/>
        </p:nvSpPr>
        <p:spPr>
          <a:xfrm>
            <a:off x="8229600" y="6375400"/>
            <a:ext cx="3759200" cy="4064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16933" algn="ctr">
              <a:spcBef>
                <a:spcPts val="1120"/>
              </a:spcBef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⒀</a:t>
            </a:r>
            <a:r>
              <a:rPr lang="zh-CN" altLang="en-US" sz="1900" b="1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微软雅黑"/>
              </a:rPr>
              <a:t>智能家居系统</a:t>
            </a:r>
            <a:endParaRPr lang="zh-CN" altLang="en-US" sz="19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7" name="左大括号 56"/>
          <p:cNvSpPr/>
          <p:nvPr/>
        </p:nvSpPr>
        <p:spPr>
          <a:xfrm>
            <a:off x="8144845" y="1701800"/>
            <a:ext cx="897556" cy="4978400"/>
          </a:xfrm>
          <a:prstGeom prst="leftBrac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（20210822）王建民\接待住建厅调研介绍稿\北区证书\2011.11LEED-ND 奖牌（2011年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02" y="3606559"/>
            <a:ext cx="2914851" cy="29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（20210822）王建民\接待住建厅调研介绍稿\北区证书\2011.11LEED-ND 证书（2011年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1" y="3494761"/>
            <a:ext cx="4089923" cy="31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（20210822）王建民\接待住建厅调研介绍稿\北区证书\LEED-ND奖杯+当代ΜΟΜΛ（2011年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424" y="3743135"/>
            <a:ext cx="4423161" cy="294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11884" y="250517"/>
            <a:ext cx="9162789" cy="99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defTabSz="1255713" hangingPunct="0">
              <a:lnSpc>
                <a:spcPts val="2600"/>
              </a:lnSpc>
            </a:pPr>
            <a:r>
              <a:rPr lang="zh-CN" altLang="en-US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        美国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《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时代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》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周刊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评选出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2007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年世界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十大建筑奇迹，相关文章将在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《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时代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》12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月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24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日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(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提前出版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)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一期上发表。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十大建筑奇迹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中，中国北京三处建筑入选</a:t>
            </a:r>
            <a:r>
              <a:rPr lang="zh-CN" altLang="en-US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。</a:t>
            </a:r>
            <a:endParaRPr lang="en-US" altLang="zh-CN" dirty="0" smtClean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北京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入选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的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三处建筑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分别为</a:t>
            </a:r>
            <a:r>
              <a:rPr lang="zh-CN" altLang="en-US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：</a:t>
            </a:r>
            <a:endParaRPr lang="zh-CN" altLang="en-US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21271" y="1390389"/>
            <a:ext cx="4139851" cy="204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3500"/>
              </a:lnSpc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北京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当代万国城</a:t>
            </a:r>
          </a:p>
          <a:p>
            <a:pPr algn="ctr" defTabSz="1255713" hangingPunct="0">
              <a:lnSpc>
                <a:spcPts val="3500"/>
              </a:lnSpc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设计师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：史蒂文</a:t>
            </a: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-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霍尔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。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等线" pitchFamily="2" charset="-122"/>
              <a:ea typeface="等线" pitchFamily="2" charset="-122"/>
            </a:endParaRPr>
          </a:p>
          <a:p>
            <a:pPr algn="ctr" defTabSz="1255713" hangingPunct="0">
              <a:lnSpc>
                <a:spcPts val="3500"/>
              </a:lnSpc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这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座零售</a:t>
            </a: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/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办公建筑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等线" pitchFamily="2" charset="-122"/>
              <a:ea typeface="等线" pitchFamily="2" charset="-122"/>
            </a:endParaRPr>
          </a:p>
          <a:p>
            <a:pPr algn="ctr" defTabSz="1255713" hangingPunct="0">
              <a:lnSpc>
                <a:spcPts val="3500"/>
              </a:lnSpc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将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由天桥连接其</a:t>
            </a: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8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等线" pitchFamily="2" charset="-122"/>
                <a:ea typeface="等线" pitchFamily="2" charset="-122"/>
              </a:rPr>
              <a:t>座塔楼。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30671" y="1109229"/>
            <a:ext cx="3336628" cy="23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北京奥林匹克体育馆</a:t>
            </a:r>
            <a:endParaRPr lang="zh-CN" altLang="en-US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设计师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：赫佐格和德梅隆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。</a:t>
            </a:r>
            <a:endParaRPr lang="en-US" altLang="zh-CN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参加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2008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年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奥林匹克</a:t>
            </a:r>
            <a:endParaRPr lang="en-US" altLang="zh-CN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夏季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奥运会的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运动员</a:t>
            </a:r>
            <a:endParaRPr lang="en-US" altLang="zh-CN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将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在这座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“鸟巢”</a:t>
            </a:r>
            <a:endParaRPr lang="en-US" altLang="zh-CN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似的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场馆中竞技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。</a:t>
            </a:r>
            <a:endParaRPr lang="zh-CN" altLang="en-US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894317" y="1474574"/>
            <a:ext cx="3151268" cy="172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中央电视台总部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大楼</a:t>
            </a: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设计师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：雷姆</a:t>
            </a:r>
            <a:r>
              <a:rPr lang="en-US" altLang="zh-CN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-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库哈斯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。</a:t>
            </a:r>
            <a:endParaRPr lang="en-US" altLang="zh-CN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当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这座梯形结构完工时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，</a:t>
            </a:r>
            <a:endParaRPr lang="en-US" altLang="zh-CN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它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将成为世界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上</a:t>
            </a:r>
            <a:endParaRPr lang="en-US" altLang="zh-CN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  <a:p>
            <a:pPr defTabSz="1255713" hangingPunct="0">
              <a:lnSpc>
                <a:spcPts val="2600"/>
              </a:lnSpc>
            </a:pP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设计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最激进的建筑</a:t>
            </a:r>
            <a:r>
              <a:rPr lang="zh-CN" altLang="en-US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</a:rPr>
              <a:t>。</a:t>
            </a:r>
            <a:endParaRPr lang="zh-CN" altLang="en-US" dirty="0">
              <a:solidFill>
                <a:srgbClr val="FF0000"/>
              </a:solidFill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61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ple\Desktop\2020针对疫情的四恒培训\华中培训资料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77801"/>
            <a:ext cx="1511300" cy="13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/>
          <p:nvPr/>
        </p:nvSpPr>
        <p:spPr>
          <a:xfrm>
            <a:off x="58928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十大科技系统之④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科技家居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04800" y="889000"/>
            <a:ext cx="4876800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科技家居系统</a:t>
            </a:r>
            <a:endParaRPr lang="en-US" altLang="zh-CN" b="1" dirty="0">
              <a:latin typeface="等线" pitchFamily="2" charset="-122"/>
              <a:ea typeface="等线" pitchFamily="2" charset="-122"/>
            </a:endParaRPr>
          </a:p>
          <a:p>
            <a:pPr marL="16933" algn="ctr">
              <a:lnSpc>
                <a:spcPts val="2667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en-US" altLang="zh-CN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AI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科技社区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系统</a:t>
            </a:r>
            <a:r>
              <a:rPr lang="en-US" altLang="zh-CN" b="1" dirty="0">
                <a:latin typeface="等线" pitchFamily="2" charset="-122"/>
                <a:ea typeface="等线" pitchFamily="2" charset="-122"/>
              </a:rPr>
              <a:t>Ⅱ</a:t>
            </a:r>
            <a:endParaRPr lang="zh-CN" altLang="en-US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203200" y="1905000"/>
            <a:ext cx="11785601" cy="487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914401" y="2564384"/>
            <a:ext cx="816865" cy="864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/>
          <p:nvPr/>
        </p:nvSpPr>
        <p:spPr>
          <a:xfrm>
            <a:off x="2946400" y="2872232"/>
            <a:ext cx="1270000" cy="658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2196592" y="2108201"/>
            <a:ext cx="546608" cy="656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 txBox="1"/>
          <p:nvPr/>
        </p:nvSpPr>
        <p:spPr>
          <a:xfrm>
            <a:off x="2743200" y="2304041"/>
            <a:ext cx="165946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solidFill>
                  <a:srgbClr val="7E7E7E"/>
                </a:solidFill>
                <a:latin typeface="微软雅黑"/>
                <a:cs typeface="微软雅黑"/>
              </a:rPr>
              <a:t>全屋智能语音驱动</a:t>
            </a:r>
            <a:endParaRPr sz="1600" dirty="0">
              <a:latin typeface="微软雅黑"/>
              <a:cs typeface="微软雅黑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5615820" y="1991360"/>
            <a:ext cx="715264" cy="7264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/>
          <p:nvPr/>
        </p:nvSpPr>
        <p:spPr>
          <a:xfrm>
            <a:off x="7315200" y="2129856"/>
            <a:ext cx="508000" cy="5019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/>
          <p:cNvSpPr/>
          <p:nvPr/>
        </p:nvSpPr>
        <p:spPr>
          <a:xfrm>
            <a:off x="9296400" y="2187955"/>
            <a:ext cx="304800" cy="4968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/>
          <p:cNvSpPr/>
          <p:nvPr/>
        </p:nvSpPr>
        <p:spPr>
          <a:xfrm>
            <a:off x="11109978" y="4241800"/>
            <a:ext cx="538444" cy="6614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11039510" y="5359400"/>
            <a:ext cx="631953" cy="609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8737601" y="6183461"/>
            <a:ext cx="530353" cy="5293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/>
          <p:cNvSpPr/>
          <p:nvPr/>
        </p:nvSpPr>
        <p:spPr>
          <a:xfrm>
            <a:off x="6195125" y="5969000"/>
            <a:ext cx="382016" cy="7437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5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ple\Desktop\2020针对疫情的四恒培训\华中培训资料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77801"/>
            <a:ext cx="1511300" cy="13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/>
          <p:nvPr/>
        </p:nvSpPr>
        <p:spPr>
          <a:xfrm>
            <a:off x="58928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十大科技系统之④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科技家居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03200" y="889001"/>
            <a:ext cx="5384800" cy="6049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科技家居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系统</a:t>
            </a: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～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智能</a:t>
            </a:r>
            <a:r>
              <a:rPr lang="zh-CN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家居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系统</a:t>
            </a:r>
            <a:endParaRPr lang="zh-CN" altLang="en-US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9" name="object 2"/>
          <p:cNvSpPr/>
          <p:nvPr/>
        </p:nvSpPr>
        <p:spPr>
          <a:xfrm>
            <a:off x="3033234" y="2540000"/>
            <a:ext cx="3919220" cy="2070947"/>
          </a:xfrm>
          <a:custGeom>
            <a:avLst/>
            <a:gdLst/>
            <a:ahLst/>
            <a:cxnLst/>
            <a:rect l="l" t="t" r="r" b="b"/>
            <a:pathLst>
              <a:path w="2939415" h="1553210">
                <a:moveTo>
                  <a:pt x="2939288" y="1553083"/>
                </a:moveTo>
                <a:lnTo>
                  <a:pt x="0" y="0"/>
                </a:lnTo>
              </a:path>
            </a:pathLst>
          </a:custGeom>
          <a:ln w="9143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/>
          <p:cNvSpPr/>
          <p:nvPr/>
        </p:nvSpPr>
        <p:spPr>
          <a:xfrm>
            <a:off x="3035267" y="3493007"/>
            <a:ext cx="1773767" cy="322580"/>
          </a:xfrm>
          <a:custGeom>
            <a:avLst/>
            <a:gdLst/>
            <a:ahLst/>
            <a:cxnLst/>
            <a:rect l="l" t="t" r="r" b="b"/>
            <a:pathLst>
              <a:path w="1330325" h="241935">
                <a:moveTo>
                  <a:pt x="1330070" y="241935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"/>
          <p:cNvSpPr/>
          <p:nvPr/>
        </p:nvSpPr>
        <p:spPr>
          <a:xfrm>
            <a:off x="3049490" y="4086353"/>
            <a:ext cx="3836247" cy="1305559"/>
          </a:xfrm>
          <a:custGeom>
            <a:avLst/>
            <a:gdLst/>
            <a:ahLst/>
            <a:cxnLst/>
            <a:rect l="l" t="t" r="r" b="b"/>
            <a:pathLst>
              <a:path w="2877185" h="979170">
                <a:moveTo>
                  <a:pt x="0" y="978573"/>
                </a:moveTo>
                <a:lnTo>
                  <a:pt x="2876677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/>
          <p:cNvSpPr/>
          <p:nvPr/>
        </p:nvSpPr>
        <p:spPr>
          <a:xfrm>
            <a:off x="3035268" y="4990593"/>
            <a:ext cx="2137833" cy="1373292"/>
          </a:xfrm>
          <a:custGeom>
            <a:avLst/>
            <a:gdLst/>
            <a:ahLst/>
            <a:cxnLst/>
            <a:rect l="l" t="t" r="r" b="b"/>
            <a:pathLst>
              <a:path w="1603375" h="1029970">
                <a:moveTo>
                  <a:pt x="0" y="1029779"/>
                </a:moveTo>
                <a:lnTo>
                  <a:pt x="1602993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6"/>
          <p:cNvSpPr/>
          <p:nvPr/>
        </p:nvSpPr>
        <p:spPr>
          <a:xfrm>
            <a:off x="3035267" y="3462527"/>
            <a:ext cx="523240" cy="32173"/>
          </a:xfrm>
          <a:custGeom>
            <a:avLst/>
            <a:gdLst/>
            <a:ahLst/>
            <a:cxnLst/>
            <a:rect l="l" t="t" r="r" b="b"/>
            <a:pathLst>
              <a:path w="392430" h="24130">
                <a:moveTo>
                  <a:pt x="392429" y="0"/>
                </a:moveTo>
                <a:lnTo>
                  <a:pt x="0" y="23622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"/>
          <p:cNvSpPr/>
          <p:nvPr/>
        </p:nvSpPr>
        <p:spPr>
          <a:xfrm>
            <a:off x="3049489" y="5392929"/>
            <a:ext cx="511387" cy="16087"/>
          </a:xfrm>
          <a:custGeom>
            <a:avLst/>
            <a:gdLst/>
            <a:ahLst/>
            <a:cxnLst/>
            <a:rect l="l" t="t" r="r" b="b"/>
            <a:pathLst>
              <a:path w="383539" h="12064">
                <a:moveTo>
                  <a:pt x="383032" y="11518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/>
          <p:cNvSpPr/>
          <p:nvPr/>
        </p:nvSpPr>
        <p:spPr>
          <a:xfrm>
            <a:off x="3035267" y="6362192"/>
            <a:ext cx="523240" cy="1693"/>
          </a:xfrm>
          <a:custGeom>
            <a:avLst/>
            <a:gdLst/>
            <a:ahLst/>
            <a:cxnLst/>
            <a:rect l="l" t="t" r="r" b="b"/>
            <a:pathLst>
              <a:path w="392430" h="1270">
                <a:moveTo>
                  <a:pt x="392429" y="0"/>
                </a:moveTo>
                <a:lnTo>
                  <a:pt x="0" y="876"/>
                </a:lnTo>
              </a:path>
            </a:pathLst>
          </a:custGeom>
          <a:ln w="9143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9"/>
          <p:cNvSpPr/>
          <p:nvPr/>
        </p:nvSpPr>
        <p:spPr>
          <a:xfrm>
            <a:off x="5439123" y="2216912"/>
            <a:ext cx="3795607" cy="2340185"/>
          </a:xfrm>
          <a:custGeom>
            <a:avLst/>
            <a:gdLst/>
            <a:ahLst/>
            <a:cxnLst/>
            <a:rect l="l" t="t" r="r" b="b"/>
            <a:pathLst>
              <a:path w="2846704" h="1755139">
                <a:moveTo>
                  <a:pt x="0" y="1754885"/>
                </a:moveTo>
                <a:lnTo>
                  <a:pt x="2846704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0"/>
          <p:cNvSpPr/>
          <p:nvPr/>
        </p:nvSpPr>
        <p:spPr>
          <a:xfrm>
            <a:off x="5536657" y="3186177"/>
            <a:ext cx="3699933" cy="1316567"/>
          </a:xfrm>
          <a:custGeom>
            <a:avLst/>
            <a:gdLst/>
            <a:ahLst/>
            <a:cxnLst/>
            <a:rect l="l" t="t" r="r" b="b"/>
            <a:pathLst>
              <a:path w="2774950" h="987425">
                <a:moveTo>
                  <a:pt x="0" y="986917"/>
                </a:moveTo>
                <a:lnTo>
                  <a:pt x="2774569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1"/>
          <p:cNvSpPr/>
          <p:nvPr/>
        </p:nvSpPr>
        <p:spPr>
          <a:xfrm>
            <a:off x="5522433" y="4078224"/>
            <a:ext cx="3325707" cy="1248833"/>
          </a:xfrm>
          <a:custGeom>
            <a:avLst/>
            <a:gdLst/>
            <a:ahLst/>
            <a:cxnLst/>
            <a:rect l="l" t="t" r="r" b="b"/>
            <a:pathLst>
              <a:path w="2494279" h="936625">
                <a:moveTo>
                  <a:pt x="2493771" y="936142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/>
          <p:cNvSpPr/>
          <p:nvPr/>
        </p:nvSpPr>
        <p:spPr>
          <a:xfrm>
            <a:off x="5453347" y="4090415"/>
            <a:ext cx="3394287" cy="2302085"/>
          </a:xfrm>
          <a:custGeom>
            <a:avLst/>
            <a:gdLst/>
            <a:ahLst/>
            <a:cxnLst/>
            <a:rect l="l" t="t" r="r" b="b"/>
            <a:pathLst>
              <a:path w="2545715" h="1726564">
                <a:moveTo>
                  <a:pt x="2545206" y="1726425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3"/>
          <p:cNvSpPr/>
          <p:nvPr/>
        </p:nvSpPr>
        <p:spPr>
          <a:xfrm>
            <a:off x="8820371" y="5315713"/>
            <a:ext cx="412327" cy="24553"/>
          </a:xfrm>
          <a:custGeom>
            <a:avLst/>
            <a:gdLst/>
            <a:ahLst/>
            <a:cxnLst/>
            <a:rect l="l" t="t" r="r" b="b"/>
            <a:pathLst>
              <a:path w="309245" h="18414">
                <a:moveTo>
                  <a:pt x="0" y="0"/>
                </a:moveTo>
                <a:lnTo>
                  <a:pt x="308736" y="18211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/>
          <p:cNvSpPr/>
          <p:nvPr/>
        </p:nvSpPr>
        <p:spPr>
          <a:xfrm>
            <a:off x="8836628" y="6392671"/>
            <a:ext cx="801793" cy="0"/>
          </a:xfrm>
          <a:custGeom>
            <a:avLst/>
            <a:gdLst/>
            <a:ahLst/>
            <a:cxnLst/>
            <a:rect l="l" t="t" r="r" b="b"/>
            <a:pathLst>
              <a:path w="601345">
                <a:moveTo>
                  <a:pt x="0" y="0"/>
                </a:moveTo>
                <a:lnTo>
                  <a:pt x="601218" y="0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5"/>
          <p:cNvSpPr/>
          <p:nvPr/>
        </p:nvSpPr>
        <p:spPr>
          <a:xfrm>
            <a:off x="4811233" y="2826511"/>
            <a:ext cx="2307336" cy="2498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6"/>
          <p:cNvSpPr txBox="1"/>
          <p:nvPr/>
        </p:nvSpPr>
        <p:spPr>
          <a:xfrm>
            <a:off x="5090973" y="5845792"/>
            <a:ext cx="1943269" cy="405238"/>
          </a:xfrm>
          <a:prstGeom prst="rect">
            <a:avLst/>
          </a:prstGeom>
        </p:spPr>
        <p:txBody>
          <a:bodyPr vert="horz" wrap="square" lIns="0" tIns="20319" rIns="0" bIns="0" rtlCol="0">
            <a:spAutoFit/>
          </a:bodyPr>
          <a:lstStyle/>
          <a:p>
            <a:pPr marL="16933">
              <a:spcBef>
                <a:spcPts val="160"/>
              </a:spcBef>
            </a:pPr>
            <a:r>
              <a:rPr sz="2500" b="1" spc="27" dirty="0">
                <a:solidFill>
                  <a:srgbClr val="FFFFFF"/>
                </a:solidFill>
                <a:latin typeface="微软雅黑"/>
                <a:cs typeface="微软雅黑"/>
              </a:rPr>
              <a:t>十大子系统</a:t>
            </a:r>
            <a:endParaRPr sz="2500" dirty="0">
              <a:latin typeface="微软雅黑"/>
              <a:cs typeface="微软雅黑"/>
            </a:endParaRPr>
          </a:p>
        </p:txBody>
      </p:sp>
      <p:sp>
        <p:nvSpPr>
          <p:cNvPr id="34" name="object 17"/>
          <p:cNvSpPr/>
          <p:nvPr/>
        </p:nvSpPr>
        <p:spPr>
          <a:xfrm>
            <a:off x="2313906" y="2178303"/>
            <a:ext cx="719327" cy="721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8"/>
          <p:cNvSpPr txBox="1"/>
          <p:nvPr/>
        </p:nvSpPr>
        <p:spPr>
          <a:xfrm>
            <a:off x="177597" y="2397523"/>
            <a:ext cx="1822027" cy="32003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01</a:t>
            </a:r>
            <a:r>
              <a:rPr sz="1900" b="1" spc="-113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指纹门锁系统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36" name="object 19"/>
          <p:cNvSpPr txBox="1"/>
          <p:nvPr/>
        </p:nvSpPr>
        <p:spPr>
          <a:xfrm>
            <a:off x="133299" y="3299292"/>
            <a:ext cx="1822027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02</a:t>
            </a:r>
            <a:r>
              <a:rPr sz="1900" b="1" spc="-100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灯光控制系统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37" name="object 20"/>
          <p:cNvSpPr txBox="1"/>
          <p:nvPr/>
        </p:nvSpPr>
        <p:spPr>
          <a:xfrm>
            <a:off x="133299" y="4349836"/>
            <a:ext cx="1822027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03</a:t>
            </a:r>
            <a:r>
              <a:rPr sz="1900" b="1" spc="-100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窗帘控制系统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38" name="object 21"/>
          <p:cNvSpPr txBox="1"/>
          <p:nvPr/>
        </p:nvSpPr>
        <p:spPr>
          <a:xfrm>
            <a:off x="101600" y="5287806"/>
            <a:ext cx="1822027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04</a:t>
            </a:r>
            <a:r>
              <a:rPr sz="1900" b="1" spc="-100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情景控制系统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39" name="object 22"/>
          <p:cNvSpPr txBox="1"/>
          <p:nvPr/>
        </p:nvSpPr>
        <p:spPr>
          <a:xfrm>
            <a:off x="191415" y="6222933"/>
            <a:ext cx="1822027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05</a:t>
            </a:r>
            <a:r>
              <a:rPr sz="1900" b="1" spc="-100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语音控制系统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40" name="object 23"/>
          <p:cNvSpPr txBox="1"/>
          <p:nvPr/>
        </p:nvSpPr>
        <p:spPr>
          <a:xfrm>
            <a:off x="10152684" y="2030985"/>
            <a:ext cx="1822027" cy="60272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06</a:t>
            </a:r>
            <a:r>
              <a:rPr sz="1900" b="1" spc="-100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背景音乐系统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41" name="object 24"/>
          <p:cNvSpPr txBox="1"/>
          <p:nvPr/>
        </p:nvSpPr>
        <p:spPr>
          <a:xfrm>
            <a:off x="10164029" y="2983146"/>
            <a:ext cx="1822027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07</a:t>
            </a:r>
            <a:r>
              <a:rPr sz="1900" b="1" spc="-100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环境健康系统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42" name="object 25"/>
          <p:cNvSpPr txBox="1"/>
          <p:nvPr/>
        </p:nvSpPr>
        <p:spPr>
          <a:xfrm>
            <a:off x="10121020" y="4093397"/>
            <a:ext cx="1822027" cy="32003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08</a:t>
            </a:r>
            <a:r>
              <a:rPr sz="1900" b="1" spc="-113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居家安防系统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43" name="object 26"/>
          <p:cNvSpPr txBox="1"/>
          <p:nvPr/>
        </p:nvSpPr>
        <p:spPr>
          <a:xfrm>
            <a:off x="10122205" y="5137438"/>
            <a:ext cx="1822027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09</a:t>
            </a:r>
            <a:r>
              <a:rPr sz="1900" b="1" spc="-100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家电控制系统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44" name="object 27"/>
          <p:cNvSpPr/>
          <p:nvPr/>
        </p:nvSpPr>
        <p:spPr>
          <a:xfrm>
            <a:off x="2974306" y="4273296"/>
            <a:ext cx="2119207" cy="154093"/>
          </a:xfrm>
          <a:custGeom>
            <a:avLst/>
            <a:gdLst/>
            <a:ahLst/>
            <a:cxnLst/>
            <a:rect l="l" t="t" r="r" b="b"/>
            <a:pathLst>
              <a:path w="1589404" h="115570">
                <a:moveTo>
                  <a:pt x="1589405" y="0"/>
                </a:moveTo>
                <a:lnTo>
                  <a:pt x="0" y="115442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8"/>
          <p:cNvSpPr/>
          <p:nvPr/>
        </p:nvSpPr>
        <p:spPr>
          <a:xfrm>
            <a:off x="2315939" y="3133343"/>
            <a:ext cx="719327" cy="719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9"/>
          <p:cNvSpPr/>
          <p:nvPr/>
        </p:nvSpPr>
        <p:spPr>
          <a:xfrm>
            <a:off x="9232865" y="4978401"/>
            <a:ext cx="719328" cy="721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30"/>
          <p:cNvSpPr/>
          <p:nvPr/>
        </p:nvSpPr>
        <p:spPr>
          <a:xfrm>
            <a:off x="2328130" y="5031231"/>
            <a:ext cx="721359" cy="721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1"/>
          <p:cNvSpPr/>
          <p:nvPr/>
        </p:nvSpPr>
        <p:spPr>
          <a:xfrm>
            <a:off x="9236929" y="2824481"/>
            <a:ext cx="719328" cy="7213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32"/>
          <p:cNvSpPr/>
          <p:nvPr/>
        </p:nvSpPr>
        <p:spPr>
          <a:xfrm>
            <a:off x="9240995" y="3913631"/>
            <a:ext cx="719328" cy="719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3"/>
          <p:cNvSpPr/>
          <p:nvPr/>
        </p:nvSpPr>
        <p:spPr>
          <a:xfrm>
            <a:off x="2315939" y="6002528"/>
            <a:ext cx="719327" cy="7193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4"/>
          <p:cNvSpPr/>
          <p:nvPr/>
        </p:nvSpPr>
        <p:spPr>
          <a:xfrm>
            <a:off x="9234897" y="1857249"/>
            <a:ext cx="719328" cy="7193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5"/>
          <p:cNvSpPr txBox="1"/>
          <p:nvPr/>
        </p:nvSpPr>
        <p:spPr>
          <a:xfrm>
            <a:off x="10164029" y="6238782"/>
            <a:ext cx="1822027" cy="6018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10</a:t>
            </a:r>
            <a:r>
              <a:rPr sz="1900" b="1" spc="-100" dirty="0">
                <a:solidFill>
                  <a:srgbClr val="C00000"/>
                </a:solidFill>
                <a:latin typeface="微软雅黑"/>
                <a:cs typeface="微软雅黑"/>
              </a:rPr>
              <a:t> </a:t>
            </a:r>
            <a:r>
              <a:rPr sz="1900" b="1" dirty="0">
                <a:solidFill>
                  <a:srgbClr val="C00000"/>
                </a:solidFill>
                <a:latin typeface="微软雅黑"/>
                <a:cs typeface="微软雅黑"/>
              </a:rPr>
              <a:t>健康监测系统</a:t>
            </a:r>
            <a:endParaRPr sz="1900">
              <a:latin typeface="微软雅黑"/>
              <a:cs typeface="微软雅黑"/>
            </a:endParaRPr>
          </a:p>
        </p:txBody>
      </p:sp>
      <p:sp>
        <p:nvSpPr>
          <p:cNvPr id="53" name="object 36"/>
          <p:cNvSpPr/>
          <p:nvPr/>
        </p:nvSpPr>
        <p:spPr>
          <a:xfrm>
            <a:off x="5317201" y="3446272"/>
            <a:ext cx="1298448" cy="12882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37"/>
          <p:cNvSpPr/>
          <p:nvPr/>
        </p:nvSpPr>
        <p:spPr>
          <a:xfrm>
            <a:off x="7034242" y="4194048"/>
            <a:ext cx="2207260" cy="80433"/>
          </a:xfrm>
          <a:custGeom>
            <a:avLst/>
            <a:gdLst/>
            <a:ahLst/>
            <a:cxnLst/>
            <a:rect l="l" t="t" r="r" b="b"/>
            <a:pathLst>
              <a:path w="1655445" h="60325">
                <a:moveTo>
                  <a:pt x="1655190" y="59816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8"/>
          <p:cNvSpPr/>
          <p:nvPr/>
        </p:nvSpPr>
        <p:spPr>
          <a:xfrm>
            <a:off x="6920450" y="4941823"/>
            <a:ext cx="2313940" cy="1457960"/>
          </a:xfrm>
          <a:custGeom>
            <a:avLst/>
            <a:gdLst/>
            <a:ahLst/>
            <a:cxnLst/>
            <a:rect l="l" t="t" r="r" b="b"/>
            <a:pathLst>
              <a:path w="1735454" h="1093470">
                <a:moveTo>
                  <a:pt x="1734947" y="1093444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39"/>
          <p:cNvSpPr/>
          <p:nvPr/>
        </p:nvSpPr>
        <p:spPr>
          <a:xfrm>
            <a:off x="7001731" y="4437887"/>
            <a:ext cx="2230967" cy="900853"/>
          </a:xfrm>
          <a:custGeom>
            <a:avLst/>
            <a:gdLst/>
            <a:ahLst/>
            <a:cxnLst/>
            <a:rect l="l" t="t" r="r" b="b"/>
            <a:pathLst>
              <a:path w="1673225" h="675639">
                <a:moveTo>
                  <a:pt x="1672843" y="675246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0"/>
          <p:cNvSpPr/>
          <p:nvPr/>
        </p:nvSpPr>
        <p:spPr>
          <a:xfrm>
            <a:off x="2299683" y="4076192"/>
            <a:ext cx="723392" cy="7254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1"/>
          <p:cNvSpPr/>
          <p:nvPr/>
        </p:nvSpPr>
        <p:spPr>
          <a:xfrm>
            <a:off x="9190195" y="5825744"/>
            <a:ext cx="894079" cy="9184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TextBox 59"/>
          <p:cNvSpPr txBox="1"/>
          <p:nvPr/>
        </p:nvSpPr>
        <p:spPr>
          <a:xfrm>
            <a:off x="164546" y="1570309"/>
            <a:ext cx="9025649" cy="50270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zh-CN"/>
            </a:defPPr>
            <a:lvl1pPr>
              <a:lnSpc>
                <a:spcPts val="1600"/>
              </a:lnSpc>
              <a:spcBef>
                <a:spcPts val="450"/>
              </a:spcBef>
              <a:spcAft>
                <a:spcPts val="450"/>
              </a:spcAft>
              <a:defRPr sz="1200" b="1">
                <a:solidFill>
                  <a:schemeClr val="bg1"/>
                </a:solidFill>
                <a:latin typeface="等线" pitchFamily="2" charset="-122"/>
                <a:ea typeface="等线" pitchFamily="2" charset="-122"/>
              </a:defRPr>
            </a:lvl1pPr>
          </a:lstStyle>
          <a:p>
            <a:r>
              <a:rPr lang="zh-CN" altLang="en-US" dirty="0" smtClean="0"/>
              <a:t>       智能</a:t>
            </a:r>
            <a:r>
              <a:rPr lang="zh-CN" altLang="en-US" dirty="0"/>
              <a:t>家居系统以住宅为平台，通过联接、感知、数据分析和处理等技术使得家居设备可以</a:t>
            </a:r>
            <a:r>
              <a:rPr lang="zh-CN" altLang="en-US" dirty="0" smtClean="0"/>
              <a:t>智能化地自主运行</a:t>
            </a:r>
            <a:r>
              <a:rPr lang="zh-CN" altLang="en-US" dirty="0"/>
              <a:t>，从而提升家居</a:t>
            </a:r>
            <a:r>
              <a:rPr lang="zh-CN" altLang="en-US" dirty="0">
                <a:solidFill>
                  <a:schemeClr val="bg2"/>
                </a:solidFill>
              </a:rPr>
              <a:t>生活</a:t>
            </a:r>
            <a:r>
              <a:rPr lang="zh-CN" altLang="en-US" dirty="0"/>
              <a:t>安全性、便利性、舒适性和艺术性，并实现环保节能的居住环境。</a:t>
            </a:r>
          </a:p>
        </p:txBody>
      </p:sp>
    </p:spTree>
    <p:extLst>
      <p:ext uri="{BB962C8B-B14F-4D97-AF65-F5344CB8AC3E}">
        <p14:creationId xmlns:p14="http://schemas.microsoft.com/office/powerpoint/2010/main" val="26791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pple\Desktop\2020针对疫情的四恒培训\华中培训资料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77801"/>
            <a:ext cx="1511300" cy="13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/>
          <p:nvPr/>
        </p:nvSpPr>
        <p:spPr>
          <a:xfrm>
            <a:off x="58928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十大科技系统之④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科技家居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03200" y="889001"/>
            <a:ext cx="5384800" cy="6049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科技家居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系统</a:t>
            </a: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～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云平台监控</a:t>
            </a:r>
            <a:endParaRPr lang="zh-CN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4546" y="1570309"/>
            <a:ext cx="11788965" cy="50270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zh-CN"/>
            </a:defPPr>
            <a:lvl1pPr>
              <a:lnSpc>
                <a:spcPts val="1600"/>
              </a:lnSpc>
              <a:spcBef>
                <a:spcPts val="450"/>
              </a:spcBef>
              <a:spcAft>
                <a:spcPts val="450"/>
              </a:spcAft>
              <a:defRPr sz="1200" b="1">
                <a:solidFill>
                  <a:schemeClr val="bg1"/>
                </a:solidFill>
                <a:latin typeface="等线" pitchFamily="2" charset="-122"/>
                <a:ea typeface="等线" pitchFamily="2" charset="-122"/>
              </a:defRPr>
            </a:lvl1pPr>
          </a:lstStyle>
          <a:p>
            <a:r>
              <a:rPr lang="zh-CN" altLang="en-US" dirty="0" smtClean="0"/>
              <a:t>       当代</a:t>
            </a:r>
            <a:r>
              <a:rPr lang="zh-CN" altLang="en-US" dirty="0"/>
              <a:t>置业是</a:t>
            </a:r>
            <a:r>
              <a:rPr lang="zh-CN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中国首家把全项目进行云平台监控</a:t>
            </a:r>
            <a:r>
              <a:rPr lang="zh-CN" altLang="en-US" dirty="0"/>
              <a:t>的企业。建立一个集中式的中央能耗监测分析平台，通过 大数据的录入及分析，能够提高企业管理效率并找到项目能源最佳运行模式</a:t>
            </a:r>
            <a:r>
              <a:rPr lang="en-US" altLang="zh-CN" dirty="0"/>
              <a:t>——</a:t>
            </a:r>
            <a:r>
              <a:rPr lang="zh-CN" altLang="en-US" dirty="0"/>
              <a:t>安全、节能、</a:t>
            </a:r>
            <a:r>
              <a:rPr lang="zh-CN" altLang="en-US" dirty="0" smtClean="0"/>
              <a:t>高效。</a:t>
            </a:r>
            <a:endParaRPr lang="zh-CN" altLang="en-US" dirty="0"/>
          </a:p>
        </p:txBody>
      </p:sp>
      <p:sp>
        <p:nvSpPr>
          <p:cNvPr id="59" name="object 2"/>
          <p:cNvSpPr/>
          <p:nvPr/>
        </p:nvSpPr>
        <p:spPr>
          <a:xfrm>
            <a:off x="11594575" y="6256800"/>
            <a:ext cx="605988" cy="306728"/>
          </a:xfrm>
          <a:custGeom>
            <a:avLst/>
            <a:gdLst/>
            <a:ahLst/>
            <a:cxnLst/>
            <a:rect l="l" t="t" r="r" b="b"/>
            <a:pathLst>
              <a:path w="399415" h="300354">
                <a:moveTo>
                  <a:pt x="399287" y="0"/>
                </a:moveTo>
                <a:lnTo>
                  <a:pt x="147193" y="0"/>
                </a:lnTo>
                <a:lnTo>
                  <a:pt x="147193" y="279"/>
                </a:lnTo>
                <a:lnTo>
                  <a:pt x="119761" y="3048"/>
                </a:lnTo>
                <a:lnTo>
                  <a:pt x="72223" y="21730"/>
                </a:lnTo>
                <a:lnTo>
                  <a:pt x="34258" y="54625"/>
                </a:lnTo>
                <a:lnTo>
                  <a:pt x="9104" y="98499"/>
                </a:lnTo>
                <a:lnTo>
                  <a:pt x="0" y="150114"/>
                </a:lnTo>
                <a:lnTo>
                  <a:pt x="9104" y="201728"/>
                </a:lnTo>
                <a:lnTo>
                  <a:pt x="34258" y="245602"/>
                </a:lnTo>
                <a:lnTo>
                  <a:pt x="72223" y="278497"/>
                </a:lnTo>
                <a:lnTo>
                  <a:pt x="119761" y="297180"/>
                </a:lnTo>
                <a:lnTo>
                  <a:pt x="147193" y="299948"/>
                </a:lnTo>
                <a:lnTo>
                  <a:pt x="147193" y="300228"/>
                </a:lnTo>
                <a:lnTo>
                  <a:pt x="399287" y="300228"/>
                </a:lnTo>
                <a:lnTo>
                  <a:pt x="399287" y="0"/>
                </a:lnTo>
                <a:close/>
              </a:path>
            </a:pathLst>
          </a:custGeom>
          <a:solidFill>
            <a:srgbClr val="00000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3"/>
          <p:cNvSpPr txBox="1"/>
          <p:nvPr/>
        </p:nvSpPr>
        <p:spPr>
          <a:xfrm>
            <a:off x="11820559" y="6280956"/>
            <a:ext cx="265904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spc="-7" dirty="0">
                <a:latin typeface="Arial"/>
                <a:cs typeface="Arial"/>
              </a:rPr>
              <a:t>44</a:t>
            </a:r>
            <a:endParaRPr sz="1400">
              <a:latin typeface="Arial"/>
              <a:cs typeface="Arial"/>
            </a:endParaRPr>
          </a:p>
        </p:txBody>
      </p:sp>
      <p:sp>
        <p:nvSpPr>
          <p:cNvPr id="62" name="object 4"/>
          <p:cNvSpPr/>
          <p:nvPr/>
        </p:nvSpPr>
        <p:spPr>
          <a:xfrm>
            <a:off x="4105517" y="2311400"/>
            <a:ext cx="4327284" cy="436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"/>
          <p:cNvSpPr/>
          <p:nvPr/>
        </p:nvSpPr>
        <p:spPr>
          <a:xfrm>
            <a:off x="203200" y="2209800"/>
            <a:ext cx="3454400" cy="284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7"/>
          <p:cNvSpPr/>
          <p:nvPr/>
        </p:nvSpPr>
        <p:spPr>
          <a:xfrm>
            <a:off x="164546" y="4343400"/>
            <a:ext cx="3493055" cy="243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9"/>
          <p:cNvSpPr/>
          <p:nvPr/>
        </p:nvSpPr>
        <p:spPr>
          <a:xfrm>
            <a:off x="8586536" y="2108199"/>
            <a:ext cx="3300664" cy="45059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0"/>
          <p:cNvSpPr/>
          <p:nvPr/>
        </p:nvSpPr>
        <p:spPr>
          <a:xfrm>
            <a:off x="3759201" y="2312720"/>
            <a:ext cx="342167" cy="43674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1"/>
          <p:cNvSpPr/>
          <p:nvPr/>
        </p:nvSpPr>
        <p:spPr>
          <a:xfrm flipH="1">
            <a:off x="3856562" y="2514600"/>
            <a:ext cx="105839" cy="3952579"/>
          </a:xfrm>
          <a:custGeom>
            <a:avLst/>
            <a:gdLst/>
            <a:ahLst/>
            <a:cxnLst/>
            <a:rect l="l" t="t" r="r" b="b"/>
            <a:pathLst>
              <a:path h="3564890">
                <a:moveTo>
                  <a:pt x="0" y="0"/>
                </a:moveTo>
                <a:lnTo>
                  <a:pt x="0" y="3564724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07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730769104"/>
              </p:ext>
            </p:extLst>
          </p:nvPr>
        </p:nvGraphicFramePr>
        <p:xfrm>
          <a:off x="157988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19469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pple\Desktop\2020针对疫情的四恒培训\华中培训资料\图片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68" y="76200"/>
            <a:ext cx="1502833" cy="140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 txBox="1"/>
          <p:nvPr/>
        </p:nvSpPr>
        <p:spPr>
          <a:xfrm>
            <a:off x="58928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十大科技系统之⑤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外墙保温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69683" y="1092200"/>
            <a:ext cx="4605517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外墙保温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系统</a:t>
            </a:r>
            <a:endParaRPr lang="en-US" altLang="zh-CN" b="1" dirty="0">
              <a:latin typeface="等线" pitchFamily="2" charset="-122"/>
              <a:ea typeface="等线" pitchFamily="2" charset="-122"/>
            </a:endParaRPr>
          </a:p>
          <a:p>
            <a:pPr marL="16933" algn="ctr">
              <a:lnSpc>
                <a:spcPts val="2667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外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保温为主，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内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保温为辅</a:t>
            </a:r>
            <a:endParaRPr lang="zh-CN" altLang="en-US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4876800" y="2006600"/>
            <a:ext cx="72136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304800" y="4659720"/>
            <a:ext cx="4470400" cy="11176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❸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在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其它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类产品中，依据防火要求和节能要求，采用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30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mm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以上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B1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级模塑聚苯（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EPS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）板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外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保温或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内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保温；</a:t>
            </a:r>
          </a:p>
        </p:txBody>
      </p:sp>
      <p:sp>
        <p:nvSpPr>
          <p:cNvPr id="10" name="object 6"/>
          <p:cNvSpPr/>
          <p:nvPr/>
        </p:nvSpPr>
        <p:spPr>
          <a:xfrm>
            <a:off x="203200" y="2209800"/>
            <a:ext cx="4572000" cy="112912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❶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在“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四恒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”产品中，配置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100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mm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厚以上的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外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保温，材料主要以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B1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级模塑聚苯（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EPS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）板为主；</a:t>
            </a:r>
            <a:endParaRPr lang="zh-CN" altLang="zh-CN" sz="1900" b="1" dirty="0">
              <a:solidFill>
                <a:schemeClr val="bg1"/>
              </a:solidFill>
              <a:latin typeface="仿宋" pitchFamily="49" charset="-122"/>
              <a:ea typeface="仿宋" pitchFamily="49" charset="-122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203200" y="3440520"/>
            <a:ext cx="4572000" cy="11176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❷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在仅“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冬季供暖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”的产品中，采用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外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保温，材料为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50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mm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以上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B1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级模塑聚苯（</a:t>
            </a:r>
            <a:r>
              <a:rPr lang="en-US" altLang="zh-C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EPS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）板或</a:t>
            </a:r>
            <a:r>
              <a:rPr lang="zh-CN" altLang="en-US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岩棉一体板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；</a:t>
            </a:r>
            <a:endParaRPr lang="zh-CN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304800" y="5878920"/>
            <a:ext cx="4470400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❹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具体按各个项目具体的配置为准。</a:t>
            </a:r>
          </a:p>
        </p:txBody>
      </p:sp>
    </p:spTree>
    <p:extLst>
      <p:ext uri="{BB962C8B-B14F-4D97-AF65-F5344CB8AC3E}">
        <p14:creationId xmlns:p14="http://schemas.microsoft.com/office/powerpoint/2010/main" val="28505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89111493"/>
              </p:ext>
            </p:extLst>
          </p:nvPr>
        </p:nvGraphicFramePr>
        <p:xfrm>
          <a:off x="152400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21693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十大科技系统之⑥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地源热泵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3074" name="Picture 2" descr="C:\Users\apple\Desktop\2020针对疫情的四恒培训\华中培训资料\图片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34" y="76200"/>
            <a:ext cx="1519767" cy="14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406400" y="990600"/>
            <a:ext cx="4876800" cy="10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能源系统的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复合构成</a:t>
            </a:r>
            <a:endParaRPr lang="en-US" altLang="zh-CN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 smtClean="0">
                <a:solidFill>
                  <a:schemeClr val="bg1"/>
                </a:solidFill>
                <a:latin typeface="等线 Light" pitchFamily="2" charset="-122"/>
                <a:ea typeface="等线 Light" pitchFamily="2" charset="-122"/>
              </a:rPr>
              <a:t> 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⑴ 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主动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式可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再生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能源</a:t>
            </a:r>
            <a:endParaRPr lang="en-US" altLang="zh-CN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5595164" y="1600200"/>
            <a:ext cx="6632448" cy="3243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203200" y="2209800"/>
            <a:ext cx="5384800" cy="25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101600" y="5156201"/>
            <a:ext cx="16256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地源类型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1930400" y="5156201"/>
            <a:ext cx="40640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土壤源、地下水源、地表水源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101600" y="6025728"/>
            <a:ext cx="16256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能源归类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1930400" y="6025728"/>
            <a:ext cx="40640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可再生能源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6197600" y="5156201"/>
            <a:ext cx="16256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适合气候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8026400" y="5156201"/>
            <a:ext cx="40640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各类气候环境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6197600" y="6025728"/>
            <a:ext cx="16256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主要构成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8026400" y="6025728"/>
            <a:ext cx="40640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地下换热、主机、输配、末端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93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十大科技系统之⑥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地源热泵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3074" name="Picture 2" descr="C:\Users\apple\Desktop\2020针对疫情的四恒培训\华中培训资料\图片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34" y="76200"/>
            <a:ext cx="1519767" cy="14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406400" y="990600"/>
            <a:ext cx="4876800" cy="1016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能源系统的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复合构成</a:t>
            </a:r>
            <a:endParaRPr lang="en-US" altLang="zh-CN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latin typeface="等线" pitchFamily="2" charset="-122"/>
                <a:ea typeface="等线" pitchFamily="2" charset="-122"/>
              </a:rPr>
              <a:t> 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⑵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主动式能源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复合</a:t>
            </a:r>
            <a:endParaRPr lang="en-US" altLang="zh-CN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8020694" y="2563176"/>
            <a:ext cx="1909540" cy="1983425"/>
          </a:xfrm>
          <a:custGeom>
            <a:avLst/>
            <a:gdLst/>
            <a:ahLst/>
            <a:cxnLst/>
            <a:rect l="l" t="t" r="r" b="b"/>
            <a:pathLst>
              <a:path w="1630679" h="1576070">
                <a:moveTo>
                  <a:pt x="815339" y="0"/>
                </a:moveTo>
                <a:lnTo>
                  <a:pt x="765667" y="1438"/>
                </a:lnTo>
                <a:lnTo>
                  <a:pt x="716782" y="5697"/>
                </a:lnTo>
                <a:lnTo>
                  <a:pt x="668770" y="12695"/>
                </a:lnTo>
                <a:lnTo>
                  <a:pt x="621716" y="22350"/>
                </a:lnTo>
                <a:lnTo>
                  <a:pt x="575706" y="34578"/>
                </a:lnTo>
                <a:lnTo>
                  <a:pt x="530824" y="49298"/>
                </a:lnTo>
                <a:lnTo>
                  <a:pt x="487156" y="66427"/>
                </a:lnTo>
                <a:lnTo>
                  <a:pt x="444787" y="85883"/>
                </a:lnTo>
                <a:lnTo>
                  <a:pt x="403803" y="107583"/>
                </a:lnTo>
                <a:lnTo>
                  <a:pt x="364288" y="131444"/>
                </a:lnTo>
                <a:lnTo>
                  <a:pt x="326329" y="157384"/>
                </a:lnTo>
                <a:lnTo>
                  <a:pt x="290009" y="185321"/>
                </a:lnTo>
                <a:lnTo>
                  <a:pt x="255415" y="215173"/>
                </a:lnTo>
                <a:lnTo>
                  <a:pt x="222631" y="246856"/>
                </a:lnTo>
                <a:lnTo>
                  <a:pt x="191743" y="280288"/>
                </a:lnTo>
                <a:lnTo>
                  <a:pt x="162837" y="315387"/>
                </a:lnTo>
                <a:lnTo>
                  <a:pt x="135997" y="352071"/>
                </a:lnTo>
                <a:lnTo>
                  <a:pt x="111308" y="390256"/>
                </a:lnTo>
                <a:lnTo>
                  <a:pt x="88856" y="429861"/>
                </a:lnTo>
                <a:lnTo>
                  <a:pt x="68727" y="470803"/>
                </a:lnTo>
                <a:lnTo>
                  <a:pt x="51004" y="513000"/>
                </a:lnTo>
                <a:lnTo>
                  <a:pt x="35775" y="556369"/>
                </a:lnTo>
                <a:lnTo>
                  <a:pt x="23123" y="600827"/>
                </a:lnTo>
                <a:lnTo>
                  <a:pt x="13134" y="646293"/>
                </a:lnTo>
                <a:lnTo>
                  <a:pt x="5894" y="692683"/>
                </a:lnTo>
                <a:lnTo>
                  <a:pt x="1487" y="739915"/>
                </a:lnTo>
                <a:lnTo>
                  <a:pt x="0" y="787908"/>
                </a:lnTo>
                <a:lnTo>
                  <a:pt x="1487" y="835905"/>
                </a:lnTo>
                <a:lnTo>
                  <a:pt x="5894" y="883142"/>
                </a:lnTo>
                <a:lnTo>
                  <a:pt x="13134" y="929536"/>
                </a:lnTo>
                <a:lnTo>
                  <a:pt x="23123" y="975004"/>
                </a:lnTo>
                <a:lnTo>
                  <a:pt x="35775" y="1019465"/>
                </a:lnTo>
                <a:lnTo>
                  <a:pt x="51004" y="1062835"/>
                </a:lnTo>
                <a:lnTo>
                  <a:pt x="68727" y="1105033"/>
                </a:lnTo>
                <a:lnTo>
                  <a:pt x="88856" y="1145976"/>
                </a:lnTo>
                <a:lnTo>
                  <a:pt x="111308" y="1185581"/>
                </a:lnTo>
                <a:lnTo>
                  <a:pt x="135997" y="1223767"/>
                </a:lnTo>
                <a:lnTo>
                  <a:pt x="162837" y="1260450"/>
                </a:lnTo>
                <a:lnTo>
                  <a:pt x="191743" y="1295548"/>
                </a:lnTo>
                <a:lnTo>
                  <a:pt x="222631" y="1328979"/>
                </a:lnTo>
                <a:lnTo>
                  <a:pt x="255415" y="1360661"/>
                </a:lnTo>
                <a:lnTo>
                  <a:pt x="290009" y="1390510"/>
                </a:lnTo>
                <a:lnTo>
                  <a:pt x="326329" y="1418446"/>
                </a:lnTo>
                <a:lnTo>
                  <a:pt x="364288" y="1444384"/>
                </a:lnTo>
                <a:lnTo>
                  <a:pt x="403803" y="1468244"/>
                </a:lnTo>
                <a:lnTo>
                  <a:pt x="444787" y="1489941"/>
                </a:lnTo>
                <a:lnTo>
                  <a:pt x="487156" y="1509395"/>
                </a:lnTo>
                <a:lnTo>
                  <a:pt x="530824" y="1526522"/>
                </a:lnTo>
                <a:lnTo>
                  <a:pt x="575706" y="1541241"/>
                </a:lnTo>
                <a:lnTo>
                  <a:pt x="621716" y="1553468"/>
                </a:lnTo>
                <a:lnTo>
                  <a:pt x="668770" y="1563121"/>
                </a:lnTo>
                <a:lnTo>
                  <a:pt x="716782" y="1570119"/>
                </a:lnTo>
                <a:lnTo>
                  <a:pt x="765667" y="1574378"/>
                </a:lnTo>
                <a:lnTo>
                  <a:pt x="815339" y="1575816"/>
                </a:lnTo>
                <a:lnTo>
                  <a:pt x="865012" y="1574378"/>
                </a:lnTo>
                <a:lnTo>
                  <a:pt x="913897" y="1570119"/>
                </a:lnTo>
                <a:lnTo>
                  <a:pt x="961909" y="1563121"/>
                </a:lnTo>
                <a:lnTo>
                  <a:pt x="1008963" y="1553468"/>
                </a:lnTo>
                <a:lnTo>
                  <a:pt x="1054973" y="1541241"/>
                </a:lnTo>
                <a:lnTo>
                  <a:pt x="1099855" y="1526522"/>
                </a:lnTo>
                <a:lnTo>
                  <a:pt x="1143523" y="1509395"/>
                </a:lnTo>
                <a:lnTo>
                  <a:pt x="1185892" y="1489941"/>
                </a:lnTo>
                <a:lnTo>
                  <a:pt x="1226876" y="1468244"/>
                </a:lnTo>
                <a:lnTo>
                  <a:pt x="1266391" y="1444384"/>
                </a:lnTo>
                <a:lnTo>
                  <a:pt x="1304350" y="1418446"/>
                </a:lnTo>
                <a:lnTo>
                  <a:pt x="1340670" y="1390510"/>
                </a:lnTo>
                <a:lnTo>
                  <a:pt x="1375264" y="1360661"/>
                </a:lnTo>
                <a:lnTo>
                  <a:pt x="1408048" y="1328979"/>
                </a:lnTo>
                <a:lnTo>
                  <a:pt x="1438936" y="1295548"/>
                </a:lnTo>
                <a:lnTo>
                  <a:pt x="1467842" y="1260450"/>
                </a:lnTo>
                <a:lnTo>
                  <a:pt x="1494682" y="1223767"/>
                </a:lnTo>
                <a:lnTo>
                  <a:pt x="1519371" y="1185581"/>
                </a:lnTo>
                <a:lnTo>
                  <a:pt x="1541823" y="1145976"/>
                </a:lnTo>
                <a:lnTo>
                  <a:pt x="1561952" y="1105033"/>
                </a:lnTo>
                <a:lnTo>
                  <a:pt x="1579675" y="1062835"/>
                </a:lnTo>
                <a:lnTo>
                  <a:pt x="1594904" y="1019465"/>
                </a:lnTo>
                <a:lnTo>
                  <a:pt x="1607556" y="975004"/>
                </a:lnTo>
                <a:lnTo>
                  <a:pt x="1617545" y="929536"/>
                </a:lnTo>
                <a:lnTo>
                  <a:pt x="1624785" y="883142"/>
                </a:lnTo>
                <a:lnTo>
                  <a:pt x="1629192" y="835905"/>
                </a:lnTo>
                <a:lnTo>
                  <a:pt x="1630680" y="787908"/>
                </a:lnTo>
                <a:lnTo>
                  <a:pt x="1629192" y="739915"/>
                </a:lnTo>
                <a:lnTo>
                  <a:pt x="1624785" y="692683"/>
                </a:lnTo>
                <a:lnTo>
                  <a:pt x="1617545" y="646293"/>
                </a:lnTo>
                <a:lnTo>
                  <a:pt x="1607556" y="600827"/>
                </a:lnTo>
                <a:lnTo>
                  <a:pt x="1594904" y="556369"/>
                </a:lnTo>
                <a:lnTo>
                  <a:pt x="1579675" y="513000"/>
                </a:lnTo>
                <a:lnTo>
                  <a:pt x="1561952" y="470803"/>
                </a:lnTo>
                <a:lnTo>
                  <a:pt x="1541823" y="429861"/>
                </a:lnTo>
                <a:lnTo>
                  <a:pt x="1519371" y="390256"/>
                </a:lnTo>
                <a:lnTo>
                  <a:pt x="1494682" y="352071"/>
                </a:lnTo>
                <a:lnTo>
                  <a:pt x="1467842" y="315387"/>
                </a:lnTo>
                <a:lnTo>
                  <a:pt x="1438936" y="280288"/>
                </a:lnTo>
                <a:lnTo>
                  <a:pt x="1408048" y="246856"/>
                </a:lnTo>
                <a:lnTo>
                  <a:pt x="1375264" y="215173"/>
                </a:lnTo>
                <a:lnTo>
                  <a:pt x="1340670" y="185321"/>
                </a:lnTo>
                <a:lnTo>
                  <a:pt x="1304350" y="157384"/>
                </a:lnTo>
                <a:lnTo>
                  <a:pt x="1266391" y="131444"/>
                </a:lnTo>
                <a:lnTo>
                  <a:pt x="1226876" y="107583"/>
                </a:lnTo>
                <a:lnTo>
                  <a:pt x="1185892" y="85883"/>
                </a:lnTo>
                <a:lnTo>
                  <a:pt x="1143523" y="66427"/>
                </a:lnTo>
                <a:lnTo>
                  <a:pt x="1099855" y="49298"/>
                </a:lnTo>
                <a:lnTo>
                  <a:pt x="1054973" y="34578"/>
                </a:lnTo>
                <a:lnTo>
                  <a:pt x="1008963" y="22350"/>
                </a:lnTo>
                <a:lnTo>
                  <a:pt x="961909" y="12695"/>
                </a:lnTo>
                <a:lnTo>
                  <a:pt x="913897" y="5697"/>
                </a:lnTo>
                <a:lnTo>
                  <a:pt x="865012" y="1438"/>
                </a:lnTo>
                <a:lnTo>
                  <a:pt x="815339" y="0"/>
                </a:lnTo>
                <a:close/>
              </a:path>
            </a:pathLst>
          </a:custGeom>
          <a:solidFill>
            <a:srgbClr val="8075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5588000" y="4094988"/>
            <a:ext cx="2133600" cy="2063056"/>
          </a:xfrm>
          <a:custGeom>
            <a:avLst/>
            <a:gdLst/>
            <a:ahLst/>
            <a:cxnLst/>
            <a:rect l="l" t="t" r="r" b="b"/>
            <a:pathLst>
              <a:path w="1856739" h="1793875">
                <a:moveTo>
                  <a:pt x="928115" y="0"/>
                </a:moveTo>
                <a:lnTo>
                  <a:pt x="878825" y="1243"/>
                </a:lnTo>
                <a:lnTo>
                  <a:pt x="830205" y="4931"/>
                </a:lnTo>
                <a:lnTo>
                  <a:pt x="782319" y="11003"/>
                </a:lnTo>
                <a:lnTo>
                  <a:pt x="735231" y="19396"/>
                </a:lnTo>
                <a:lnTo>
                  <a:pt x="689006" y="30048"/>
                </a:lnTo>
                <a:lnTo>
                  <a:pt x="643707" y="42898"/>
                </a:lnTo>
                <a:lnTo>
                  <a:pt x="599399" y="57882"/>
                </a:lnTo>
                <a:lnTo>
                  <a:pt x="556145" y="74940"/>
                </a:lnTo>
                <a:lnTo>
                  <a:pt x="514011" y="94009"/>
                </a:lnTo>
                <a:lnTo>
                  <a:pt x="473059" y="115027"/>
                </a:lnTo>
                <a:lnTo>
                  <a:pt x="433356" y="137933"/>
                </a:lnTo>
                <a:lnTo>
                  <a:pt x="394963" y="162663"/>
                </a:lnTo>
                <a:lnTo>
                  <a:pt x="357946" y="189157"/>
                </a:lnTo>
                <a:lnTo>
                  <a:pt x="322369" y="217352"/>
                </a:lnTo>
                <a:lnTo>
                  <a:pt x="288296" y="247187"/>
                </a:lnTo>
                <a:lnTo>
                  <a:pt x="255790" y="278598"/>
                </a:lnTo>
                <a:lnTo>
                  <a:pt x="224917" y="311525"/>
                </a:lnTo>
                <a:lnTo>
                  <a:pt x="195741" y="345905"/>
                </a:lnTo>
                <a:lnTo>
                  <a:pt x="168324" y="381676"/>
                </a:lnTo>
                <a:lnTo>
                  <a:pt x="142733" y="418776"/>
                </a:lnTo>
                <a:lnTo>
                  <a:pt x="119030" y="457143"/>
                </a:lnTo>
                <a:lnTo>
                  <a:pt x="97280" y="496716"/>
                </a:lnTo>
                <a:lnTo>
                  <a:pt x="77548" y="537432"/>
                </a:lnTo>
                <a:lnTo>
                  <a:pt x="59896" y="579229"/>
                </a:lnTo>
                <a:lnTo>
                  <a:pt x="44390" y="622045"/>
                </a:lnTo>
                <a:lnTo>
                  <a:pt x="31094" y="665819"/>
                </a:lnTo>
                <a:lnTo>
                  <a:pt x="20071" y="710487"/>
                </a:lnTo>
                <a:lnTo>
                  <a:pt x="11386" y="755989"/>
                </a:lnTo>
                <a:lnTo>
                  <a:pt x="5103" y="802262"/>
                </a:lnTo>
                <a:lnTo>
                  <a:pt x="1286" y="849244"/>
                </a:lnTo>
                <a:lnTo>
                  <a:pt x="0" y="896873"/>
                </a:lnTo>
                <a:lnTo>
                  <a:pt x="1286" y="944503"/>
                </a:lnTo>
                <a:lnTo>
                  <a:pt x="5103" y="991485"/>
                </a:lnTo>
                <a:lnTo>
                  <a:pt x="11386" y="1037758"/>
                </a:lnTo>
                <a:lnTo>
                  <a:pt x="20071" y="1083260"/>
                </a:lnTo>
                <a:lnTo>
                  <a:pt x="31094" y="1127928"/>
                </a:lnTo>
                <a:lnTo>
                  <a:pt x="44390" y="1171702"/>
                </a:lnTo>
                <a:lnTo>
                  <a:pt x="59896" y="1214518"/>
                </a:lnTo>
                <a:lnTo>
                  <a:pt x="77548" y="1256315"/>
                </a:lnTo>
                <a:lnTo>
                  <a:pt x="97280" y="1297031"/>
                </a:lnTo>
                <a:lnTo>
                  <a:pt x="119030" y="1336604"/>
                </a:lnTo>
                <a:lnTo>
                  <a:pt x="142733" y="1374971"/>
                </a:lnTo>
                <a:lnTo>
                  <a:pt x="168324" y="1412071"/>
                </a:lnTo>
                <a:lnTo>
                  <a:pt x="195741" y="1447842"/>
                </a:lnTo>
                <a:lnTo>
                  <a:pt x="224917" y="1482222"/>
                </a:lnTo>
                <a:lnTo>
                  <a:pt x="255790" y="1515149"/>
                </a:lnTo>
                <a:lnTo>
                  <a:pt x="288296" y="1546560"/>
                </a:lnTo>
                <a:lnTo>
                  <a:pt x="322369" y="1576395"/>
                </a:lnTo>
                <a:lnTo>
                  <a:pt x="357946" y="1604590"/>
                </a:lnTo>
                <a:lnTo>
                  <a:pt x="394963" y="1631084"/>
                </a:lnTo>
                <a:lnTo>
                  <a:pt x="433356" y="1655814"/>
                </a:lnTo>
                <a:lnTo>
                  <a:pt x="473059" y="1678720"/>
                </a:lnTo>
                <a:lnTo>
                  <a:pt x="514011" y="1699738"/>
                </a:lnTo>
                <a:lnTo>
                  <a:pt x="556145" y="1718807"/>
                </a:lnTo>
                <a:lnTo>
                  <a:pt x="599399" y="1735865"/>
                </a:lnTo>
                <a:lnTo>
                  <a:pt x="643707" y="1750849"/>
                </a:lnTo>
                <a:lnTo>
                  <a:pt x="689006" y="1763699"/>
                </a:lnTo>
                <a:lnTo>
                  <a:pt x="735231" y="1774351"/>
                </a:lnTo>
                <a:lnTo>
                  <a:pt x="782319" y="1782744"/>
                </a:lnTo>
                <a:lnTo>
                  <a:pt x="830205" y="1788816"/>
                </a:lnTo>
                <a:lnTo>
                  <a:pt x="878825" y="1792504"/>
                </a:lnTo>
                <a:lnTo>
                  <a:pt x="928115" y="1793747"/>
                </a:lnTo>
                <a:lnTo>
                  <a:pt x="977406" y="1792504"/>
                </a:lnTo>
                <a:lnTo>
                  <a:pt x="1026026" y="1788816"/>
                </a:lnTo>
                <a:lnTo>
                  <a:pt x="1073912" y="1782744"/>
                </a:lnTo>
                <a:lnTo>
                  <a:pt x="1121000" y="1774351"/>
                </a:lnTo>
                <a:lnTo>
                  <a:pt x="1167225" y="1763699"/>
                </a:lnTo>
                <a:lnTo>
                  <a:pt x="1212524" y="1750849"/>
                </a:lnTo>
                <a:lnTo>
                  <a:pt x="1256832" y="1735865"/>
                </a:lnTo>
                <a:lnTo>
                  <a:pt x="1300086" y="1718807"/>
                </a:lnTo>
                <a:lnTo>
                  <a:pt x="1342220" y="1699738"/>
                </a:lnTo>
                <a:lnTo>
                  <a:pt x="1383172" y="1678720"/>
                </a:lnTo>
                <a:lnTo>
                  <a:pt x="1422875" y="1655814"/>
                </a:lnTo>
                <a:lnTo>
                  <a:pt x="1461268" y="1631084"/>
                </a:lnTo>
                <a:lnTo>
                  <a:pt x="1498285" y="1604590"/>
                </a:lnTo>
                <a:lnTo>
                  <a:pt x="1533862" y="1576395"/>
                </a:lnTo>
                <a:lnTo>
                  <a:pt x="1567935" y="1546560"/>
                </a:lnTo>
                <a:lnTo>
                  <a:pt x="1600441" y="1515149"/>
                </a:lnTo>
                <a:lnTo>
                  <a:pt x="1631314" y="1482222"/>
                </a:lnTo>
                <a:lnTo>
                  <a:pt x="1660490" y="1447842"/>
                </a:lnTo>
                <a:lnTo>
                  <a:pt x="1687907" y="1412071"/>
                </a:lnTo>
                <a:lnTo>
                  <a:pt x="1713498" y="1374971"/>
                </a:lnTo>
                <a:lnTo>
                  <a:pt x="1737201" y="1336604"/>
                </a:lnTo>
                <a:lnTo>
                  <a:pt x="1758951" y="1297031"/>
                </a:lnTo>
                <a:lnTo>
                  <a:pt x="1778683" y="1256315"/>
                </a:lnTo>
                <a:lnTo>
                  <a:pt x="1796335" y="1214518"/>
                </a:lnTo>
                <a:lnTo>
                  <a:pt x="1811841" y="1171702"/>
                </a:lnTo>
                <a:lnTo>
                  <a:pt x="1825137" y="1127928"/>
                </a:lnTo>
                <a:lnTo>
                  <a:pt x="1836160" y="1083260"/>
                </a:lnTo>
                <a:lnTo>
                  <a:pt x="1844845" y="1037758"/>
                </a:lnTo>
                <a:lnTo>
                  <a:pt x="1851128" y="991485"/>
                </a:lnTo>
                <a:lnTo>
                  <a:pt x="1854945" y="944503"/>
                </a:lnTo>
                <a:lnTo>
                  <a:pt x="1856231" y="896873"/>
                </a:lnTo>
                <a:lnTo>
                  <a:pt x="1854945" y="849244"/>
                </a:lnTo>
                <a:lnTo>
                  <a:pt x="1851128" y="802262"/>
                </a:lnTo>
                <a:lnTo>
                  <a:pt x="1844845" y="755989"/>
                </a:lnTo>
                <a:lnTo>
                  <a:pt x="1836160" y="710487"/>
                </a:lnTo>
                <a:lnTo>
                  <a:pt x="1825137" y="665819"/>
                </a:lnTo>
                <a:lnTo>
                  <a:pt x="1811841" y="622045"/>
                </a:lnTo>
                <a:lnTo>
                  <a:pt x="1796335" y="579229"/>
                </a:lnTo>
                <a:lnTo>
                  <a:pt x="1778683" y="537432"/>
                </a:lnTo>
                <a:lnTo>
                  <a:pt x="1758951" y="496716"/>
                </a:lnTo>
                <a:lnTo>
                  <a:pt x="1737201" y="457143"/>
                </a:lnTo>
                <a:lnTo>
                  <a:pt x="1713498" y="418776"/>
                </a:lnTo>
                <a:lnTo>
                  <a:pt x="1687907" y="381676"/>
                </a:lnTo>
                <a:lnTo>
                  <a:pt x="1660490" y="345905"/>
                </a:lnTo>
                <a:lnTo>
                  <a:pt x="1631314" y="311525"/>
                </a:lnTo>
                <a:lnTo>
                  <a:pt x="1600441" y="278598"/>
                </a:lnTo>
                <a:lnTo>
                  <a:pt x="1567935" y="247187"/>
                </a:lnTo>
                <a:lnTo>
                  <a:pt x="1533862" y="217352"/>
                </a:lnTo>
                <a:lnTo>
                  <a:pt x="1498285" y="189157"/>
                </a:lnTo>
                <a:lnTo>
                  <a:pt x="1461268" y="162663"/>
                </a:lnTo>
                <a:lnTo>
                  <a:pt x="1422875" y="137933"/>
                </a:lnTo>
                <a:lnTo>
                  <a:pt x="1383172" y="115027"/>
                </a:lnTo>
                <a:lnTo>
                  <a:pt x="1342220" y="94009"/>
                </a:lnTo>
                <a:lnTo>
                  <a:pt x="1300086" y="74940"/>
                </a:lnTo>
                <a:lnTo>
                  <a:pt x="1256832" y="57882"/>
                </a:lnTo>
                <a:lnTo>
                  <a:pt x="1212524" y="42898"/>
                </a:lnTo>
                <a:lnTo>
                  <a:pt x="1167225" y="30048"/>
                </a:lnTo>
                <a:lnTo>
                  <a:pt x="1121000" y="19396"/>
                </a:lnTo>
                <a:lnTo>
                  <a:pt x="1073912" y="11003"/>
                </a:lnTo>
                <a:lnTo>
                  <a:pt x="1026026" y="4931"/>
                </a:lnTo>
                <a:lnTo>
                  <a:pt x="977406" y="1243"/>
                </a:lnTo>
                <a:lnTo>
                  <a:pt x="928115" y="0"/>
                </a:lnTo>
                <a:close/>
              </a:path>
            </a:pathLst>
          </a:custGeom>
          <a:solidFill>
            <a:srgbClr val="005C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1523241" y="3022601"/>
            <a:ext cx="3203529" cy="3251200"/>
          </a:xfrm>
          <a:custGeom>
            <a:avLst/>
            <a:gdLst/>
            <a:ahLst/>
            <a:cxnLst/>
            <a:rect l="l" t="t" r="r" b="b"/>
            <a:pathLst>
              <a:path w="2702560" h="2714625">
                <a:moveTo>
                  <a:pt x="1351026" y="0"/>
                </a:moveTo>
                <a:lnTo>
                  <a:pt x="1302570" y="856"/>
                </a:lnTo>
                <a:lnTo>
                  <a:pt x="1254544" y="3407"/>
                </a:lnTo>
                <a:lnTo>
                  <a:pt x="1206975" y="7623"/>
                </a:lnTo>
                <a:lnTo>
                  <a:pt x="1159893" y="13476"/>
                </a:lnTo>
                <a:lnTo>
                  <a:pt x="1113325" y="20936"/>
                </a:lnTo>
                <a:lnTo>
                  <a:pt x="1067301" y="29976"/>
                </a:lnTo>
                <a:lnTo>
                  <a:pt x="1021848" y="40567"/>
                </a:lnTo>
                <a:lnTo>
                  <a:pt x="976996" y="52680"/>
                </a:lnTo>
                <a:lnTo>
                  <a:pt x="932773" y="66285"/>
                </a:lnTo>
                <a:lnTo>
                  <a:pt x="889208" y="81355"/>
                </a:lnTo>
                <a:lnTo>
                  <a:pt x="846329" y="97861"/>
                </a:lnTo>
                <a:lnTo>
                  <a:pt x="804165" y="115774"/>
                </a:lnTo>
                <a:lnTo>
                  <a:pt x="762745" y="135066"/>
                </a:lnTo>
                <a:lnTo>
                  <a:pt x="722096" y="155707"/>
                </a:lnTo>
                <a:lnTo>
                  <a:pt x="682248" y="177669"/>
                </a:lnTo>
                <a:lnTo>
                  <a:pt x="643229" y="200923"/>
                </a:lnTo>
                <a:lnTo>
                  <a:pt x="605068" y="225442"/>
                </a:lnTo>
                <a:lnTo>
                  <a:pt x="567794" y="251194"/>
                </a:lnTo>
                <a:lnTo>
                  <a:pt x="531434" y="278153"/>
                </a:lnTo>
                <a:lnTo>
                  <a:pt x="496018" y="306290"/>
                </a:lnTo>
                <a:lnTo>
                  <a:pt x="461573" y="335575"/>
                </a:lnTo>
                <a:lnTo>
                  <a:pt x="428130" y="365981"/>
                </a:lnTo>
                <a:lnTo>
                  <a:pt x="395716" y="397478"/>
                </a:lnTo>
                <a:lnTo>
                  <a:pt x="364359" y="430037"/>
                </a:lnTo>
                <a:lnTo>
                  <a:pt x="334089" y="463631"/>
                </a:lnTo>
                <a:lnTo>
                  <a:pt x="304934" y="498230"/>
                </a:lnTo>
                <a:lnTo>
                  <a:pt x="276923" y="533805"/>
                </a:lnTo>
                <a:lnTo>
                  <a:pt x="250083" y="570328"/>
                </a:lnTo>
                <a:lnTo>
                  <a:pt x="224445" y="607771"/>
                </a:lnTo>
                <a:lnTo>
                  <a:pt x="200036" y="646104"/>
                </a:lnTo>
                <a:lnTo>
                  <a:pt x="176884" y="685299"/>
                </a:lnTo>
                <a:lnTo>
                  <a:pt x="155020" y="725327"/>
                </a:lnTo>
                <a:lnTo>
                  <a:pt x="134470" y="766159"/>
                </a:lnTo>
                <a:lnTo>
                  <a:pt x="115264" y="807767"/>
                </a:lnTo>
                <a:lnTo>
                  <a:pt x="97430" y="850122"/>
                </a:lnTo>
                <a:lnTo>
                  <a:pt x="80997" y="893196"/>
                </a:lnTo>
                <a:lnTo>
                  <a:pt x="65993" y="936958"/>
                </a:lnTo>
                <a:lnTo>
                  <a:pt x="52448" y="981382"/>
                </a:lnTo>
                <a:lnTo>
                  <a:pt x="40388" y="1026438"/>
                </a:lnTo>
                <a:lnTo>
                  <a:pt x="29845" y="1072098"/>
                </a:lnTo>
                <a:lnTo>
                  <a:pt x="20844" y="1118332"/>
                </a:lnTo>
                <a:lnTo>
                  <a:pt x="13416" y="1165113"/>
                </a:lnTo>
                <a:lnTo>
                  <a:pt x="7589" y="1212411"/>
                </a:lnTo>
                <a:lnTo>
                  <a:pt x="3392" y="1260197"/>
                </a:lnTo>
                <a:lnTo>
                  <a:pt x="852" y="1308444"/>
                </a:lnTo>
                <a:lnTo>
                  <a:pt x="0" y="1357121"/>
                </a:lnTo>
                <a:lnTo>
                  <a:pt x="852" y="1405799"/>
                </a:lnTo>
                <a:lnTo>
                  <a:pt x="3392" y="1454046"/>
                </a:lnTo>
                <a:lnTo>
                  <a:pt x="7589" y="1501832"/>
                </a:lnTo>
                <a:lnTo>
                  <a:pt x="13416" y="1549130"/>
                </a:lnTo>
                <a:lnTo>
                  <a:pt x="20844" y="1595911"/>
                </a:lnTo>
                <a:lnTo>
                  <a:pt x="29845" y="1642145"/>
                </a:lnTo>
                <a:lnTo>
                  <a:pt x="40388" y="1687805"/>
                </a:lnTo>
                <a:lnTo>
                  <a:pt x="52448" y="1732861"/>
                </a:lnTo>
                <a:lnTo>
                  <a:pt x="65993" y="1777285"/>
                </a:lnTo>
                <a:lnTo>
                  <a:pt x="80997" y="1821047"/>
                </a:lnTo>
                <a:lnTo>
                  <a:pt x="97430" y="1864121"/>
                </a:lnTo>
                <a:lnTo>
                  <a:pt x="115264" y="1906476"/>
                </a:lnTo>
                <a:lnTo>
                  <a:pt x="134470" y="1948084"/>
                </a:lnTo>
                <a:lnTo>
                  <a:pt x="155020" y="1988916"/>
                </a:lnTo>
                <a:lnTo>
                  <a:pt x="176884" y="2028944"/>
                </a:lnTo>
                <a:lnTo>
                  <a:pt x="200036" y="2068139"/>
                </a:lnTo>
                <a:lnTo>
                  <a:pt x="224445" y="2106472"/>
                </a:lnTo>
                <a:lnTo>
                  <a:pt x="250083" y="2143915"/>
                </a:lnTo>
                <a:lnTo>
                  <a:pt x="276923" y="2180438"/>
                </a:lnTo>
                <a:lnTo>
                  <a:pt x="304934" y="2216013"/>
                </a:lnTo>
                <a:lnTo>
                  <a:pt x="334089" y="2250612"/>
                </a:lnTo>
                <a:lnTo>
                  <a:pt x="364359" y="2284206"/>
                </a:lnTo>
                <a:lnTo>
                  <a:pt x="395716" y="2316765"/>
                </a:lnTo>
                <a:lnTo>
                  <a:pt x="428130" y="2348262"/>
                </a:lnTo>
                <a:lnTo>
                  <a:pt x="461573" y="2378668"/>
                </a:lnTo>
                <a:lnTo>
                  <a:pt x="496018" y="2407953"/>
                </a:lnTo>
                <a:lnTo>
                  <a:pt x="531434" y="2436090"/>
                </a:lnTo>
                <a:lnTo>
                  <a:pt x="567794" y="2463049"/>
                </a:lnTo>
                <a:lnTo>
                  <a:pt x="605068" y="2488801"/>
                </a:lnTo>
                <a:lnTo>
                  <a:pt x="643229" y="2513320"/>
                </a:lnTo>
                <a:lnTo>
                  <a:pt x="682248" y="2536574"/>
                </a:lnTo>
                <a:lnTo>
                  <a:pt x="722096" y="2558536"/>
                </a:lnTo>
                <a:lnTo>
                  <a:pt x="762745" y="2579177"/>
                </a:lnTo>
                <a:lnTo>
                  <a:pt x="804165" y="2598469"/>
                </a:lnTo>
                <a:lnTo>
                  <a:pt x="846329" y="2616382"/>
                </a:lnTo>
                <a:lnTo>
                  <a:pt x="889208" y="2632888"/>
                </a:lnTo>
                <a:lnTo>
                  <a:pt x="932773" y="2647958"/>
                </a:lnTo>
                <a:lnTo>
                  <a:pt x="976996" y="2661563"/>
                </a:lnTo>
                <a:lnTo>
                  <a:pt x="1021848" y="2673676"/>
                </a:lnTo>
                <a:lnTo>
                  <a:pt x="1067301" y="2684267"/>
                </a:lnTo>
                <a:lnTo>
                  <a:pt x="1113325" y="2693307"/>
                </a:lnTo>
                <a:lnTo>
                  <a:pt x="1159893" y="2700767"/>
                </a:lnTo>
                <a:lnTo>
                  <a:pt x="1206975" y="2706620"/>
                </a:lnTo>
                <a:lnTo>
                  <a:pt x="1254544" y="2710836"/>
                </a:lnTo>
                <a:lnTo>
                  <a:pt x="1302570" y="2713387"/>
                </a:lnTo>
                <a:lnTo>
                  <a:pt x="1351026" y="2714243"/>
                </a:lnTo>
                <a:lnTo>
                  <a:pt x="1399481" y="2713387"/>
                </a:lnTo>
                <a:lnTo>
                  <a:pt x="1447507" y="2710836"/>
                </a:lnTo>
                <a:lnTo>
                  <a:pt x="1495076" y="2706620"/>
                </a:lnTo>
                <a:lnTo>
                  <a:pt x="1542158" y="2700767"/>
                </a:lnTo>
                <a:lnTo>
                  <a:pt x="1588726" y="2693307"/>
                </a:lnTo>
                <a:lnTo>
                  <a:pt x="1634750" y="2684267"/>
                </a:lnTo>
                <a:lnTo>
                  <a:pt x="1680203" y="2673676"/>
                </a:lnTo>
                <a:lnTo>
                  <a:pt x="1725055" y="2661563"/>
                </a:lnTo>
                <a:lnTo>
                  <a:pt x="1769278" y="2647958"/>
                </a:lnTo>
                <a:lnTo>
                  <a:pt x="1812843" y="2632888"/>
                </a:lnTo>
                <a:lnTo>
                  <a:pt x="1855722" y="2616382"/>
                </a:lnTo>
                <a:lnTo>
                  <a:pt x="1897886" y="2598469"/>
                </a:lnTo>
                <a:lnTo>
                  <a:pt x="1939306" y="2579177"/>
                </a:lnTo>
                <a:lnTo>
                  <a:pt x="1979955" y="2558536"/>
                </a:lnTo>
                <a:lnTo>
                  <a:pt x="2019803" y="2536574"/>
                </a:lnTo>
                <a:lnTo>
                  <a:pt x="2058822" y="2513320"/>
                </a:lnTo>
                <a:lnTo>
                  <a:pt x="2096983" y="2488801"/>
                </a:lnTo>
                <a:lnTo>
                  <a:pt x="2134257" y="2463049"/>
                </a:lnTo>
                <a:lnTo>
                  <a:pt x="2170617" y="2436090"/>
                </a:lnTo>
                <a:lnTo>
                  <a:pt x="2206033" y="2407953"/>
                </a:lnTo>
                <a:lnTo>
                  <a:pt x="2240478" y="2378668"/>
                </a:lnTo>
                <a:lnTo>
                  <a:pt x="2273921" y="2348262"/>
                </a:lnTo>
                <a:lnTo>
                  <a:pt x="2306335" y="2316765"/>
                </a:lnTo>
                <a:lnTo>
                  <a:pt x="2337692" y="2284206"/>
                </a:lnTo>
                <a:lnTo>
                  <a:pt x="2367962" y="2250612"/>
                </a:lnTo>
                <a:lnTo>
                  <a:pt x="2397117" y="2216013"/>
                </a:lnTo>
                <a:lnTo>
                  <a:pt x="2425128" y="2180438"/>
                </a:lnTo>
                <a:lnTo>
                  <a:pt x="2451968" y="2143915"/>
                </a:lnTo>
                <a:lnTo>
                  <a:pt x="2477606" y="2106472"/>
                </a:lnTo>
                <a:lnTo>
                  <a:pt x="2502015" y="2068139"/>
                </a:lnTo>
                <a:lnTo>
                  <a:pt x="2525167" y="2028944"/>
                </a:lnTo>
                <a:lnTo>
                  <a:pt x="2547031" y="1988916"/>
                </a:lnTo>
                <a:lnTo>
                  <a:pt x="2567581" y="1948084"/>
                </a:lnTo>
                <a:lnTo>
                  <a:pt x="2586787" y="1906476"/>
                </a:lnTo>
                <a:lnTo>
                  <a:pt x="2604621" y="1864121"/>
                </a:lnTo>
                <a:lnTo>
                  <a:pt x="2621054" y="1821047"/>
                </a:lnTo>
                <a:lnTo>
                  <a:pt x="2636058" y="1777285"/>
                </a:lnTo>
                <a:lnTo>
                  <a:pt x="2649603" y="1732861"/>
                </a:lnTo>
                <a:lnTo>
                  <a:pt x="2661663" y="1687805"/>
                </a:lnTo>
                <a:lnTo>
                  <a:pt x="2672206" y="1642145"/>
                </a:lnTo>
                <a:lnTo>
                  <a:pt x="2681207" y="1595911"/>
                </a:lnTo>
                <a:lnTo>
                  <a:pt x="2688635" y="1549130"/>
                </a:lnTo>
                <a:lnTo>
                  <a:pt x="2694462" y="1501832"/>
                </a:lnTo>
                <a:lnTo>
                  <a:pt x="2698659" y="1454046"/>
                </a:lnTo>
                <a:lnTo>
                  <a:pt x="2701199" y="1405799"/>
                </a:lnTo>
                <a:lnTo>
                  <a:pt x="2702052" y="1357121"/>
                </a:lnTo>
                <a:lnTo>
                  <a:pt x="2701199" y="1308444"/>
                </a:lnTo>
                <a:lnTo>
                  <a:pt x="2698659" y="1260197"/>
                </a:lnTo>
                <a:lnTo>
                  <a:pt x="2694462" y="1212411"/>
                </a:lnTo>
                <a:lnTo>
                  <a:pt x="2688635" y="1165113"/>
                </a:lnTo>
                <a:lnTo>
                  <a:pt x="2681207" y="1118332"/>
                </a:lnTo>
                <a:lnTo>
                  <a:pt x="2672206" y="1072098"/>
                </a:lnTo>
                <a:lnTo>
                  <a:pt x="2661663" y="1026438"/>
                </a:lnTo>
                <a:lnTo>
                  <a:pt x="2649603" y="981382"/>
                </a:lnTo>
                <a:lnTo>
                  <a:pt x="2636058" y="936958"/>
                </a:lnTo>
                <a:lnTo>
                  <a:pt x="2621054" y="893196"/>
                </a:lnTo>
                <a:lnTo>
                  <a:pt x="2604621" y="850122"/>
                </a:lnTo>
                <a:lnTo>
                  <a:pt x="2586787" y="807767"/>
                </a:lnTo>
                <a:lnTo>
                  <a:pt x="2567581" y="766159"/>
                </a:lnTo>
                <a:lnTo>
                  <a:pt x="2547031" y="725327"/>
                </a:lnTo>
                <a:lnTo>
                  <a:pt x="2525167" y="685299"/>
                </a:lnTo>
                <a:lnTo>
                  <a:pt x="2502015" y="646104"/>
                </a:lnTo>
                <a:lnTo>
                  <a:pt x="2477606" y="607771"/>
                </a:lnTo>
                <a:lnTo>
                  <a:pt x="2451968" y="570328"/>
                </a:lnTo>
                <a:lnTo>
                  <a:pt x="2425128" y="533805"/>
                </a:lnTo>
                <a:lnTo>
                  <a:pt x="2397117" y="498230"/>
                </a:lnTo>
                <a:lnTo>
                  <a:pt x="2367962" y="463631"/>
                </a:lnTo>
                <a:lnTo>
                  <a:pt x="2337692" y="430037"/>
                </a:lnTo>
                <a:lnTo>
                  <a:pt x="2306335" y="397478"/>
                </a:lnTo>
                <a:lnTo>
                  <a:pt x="2273921" y="365981"/>
                </a:lnTo>
                <a:lnTo>
                  <a:pt x="2240478" y="335575"/>
                </a:lnTo>
                <a:lnTo>
                  <a:pt x="2206033" y="306290"/>
                </a:lnTo>
                <a:lnTo>
                  <a:pt x="2170617" y="278153"/>
                </a:lnTo>
                <a:lnTo>
                  <a:pt x="2134257" y="251194"/>
                </a:lnTo>
                <a:lnTo>
                  <a:pt x="2096983" y="225442"/>
                </a:lnTo>
                <a:lnTo>
                  <a:pt x="2058822" y="200923"/>
                </a:lnTo>
                <a:lnTo>
                  <a:pt x="2019803" y="177669"/>
                </a:lnTo>
                <a:lnTo>
                  <a:pt x="1979955" y="155707"/>
                </a:lnTo>
                <a:lnTo>
                  <a:pt x="1939306" y="135066"/>
                </a:lnTo>
                <a:lnTo>
                  <a:pt x="1897886" y="115774"/>
                </a:lnTo>
                <a:lnTo>
                  <a:pt x="1855722" y="97861"/>
                </a:lnTo>
                <a:lnTo>
                  <a:pt x="1812843" y="81355"/>
                </a:lnTo>
                <a:lnTo>
                  <a:pt x="1769278" y="66285"/>
                </a:lnTo>
                <a:lnTo>
                  <a:pt x="1725055" y="52680"/>
                </a:lnTo>
                <a:lnTo>
                  <a:pt x="1680203" y="40567"/>
                </a:lnTo>
                <a:lnTo>
                  <a:pt x="1634750" y="29976"/>
                </a:lnTo>
                <a:lnTo>
                  <a:pt x="1588726" y="20936"/>
                </a:lnTo>
                <a:lnTo>
                  <a:pt x="1542158" y="13476"/>
                </a:lnTo>
                <a:lnTo>
                  <a:pt x="1495076" y="7623"/>
                </a:lnTo>
                <a:lnTo>
                  <a:pt x="1447507" y="3407"/>
                </a:lnTo>
                <a:lnTo>
                  <a:pt x="1399481" y="856"/>
                </a:lnTo>
                <a:lnTo>
                  <a:pt x="1351026" y="0"/>
                </a:lnTo>
                <a:close/>
              </a:path>
            </a:pathLst>
          </a:custGeom>
          <a:solidFill>
            <a:srgbClr val="83C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5101643" y="3663540"/>
            <a:ext cx="3127957" cy="3034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/>
        </p:nvSpPr>
        <p:spPr>
          <a:xfrm>
            <a:off x="5070488" y="3632201"/>
            <a:ext cx="3125248" cy="3032068"/>
          </a:xfrm>
          <a:custGeom>
            <a:avLst/>
            <a:gdLst/>
            <a:ahLst/>
            <a:cxnLst/>
            <a:rect l="l" t="t" r="r" b="b"/>
            <a:pathLst>
              <a:path w="2636520" h="2638425">
                <a:moveTo>
                  <a:pt x="1556607" y="2462403"/>
                </a:moveTo>
                <a:lnTo>
                  <a:pt x="1074801" y="2462403"/>
                </a:lnTo>
                <a:lnTo>
                  <a:pt x="1134110" y="2474214"/>
                </a:lnTo>
                <a:lnTo>
                  <a:pt x="1260221" y="2485517"/>
                </a:lnTo>
                <a:lnTo>
                  <a:pt x="1324483" y="2488184"/>
                </a:lnTo>
                <a:lnTo>
                  <a:pt x="1338707" y="2638171"/>
                </a:lnTo>
                <a:lnTo>
                  <a:pt x="1543304" y="2618867"/>
                </a:lnTo>
                <a:lnTo>
                  <a:pt x="1529080" y="2468880"/>
                </a:lnTo>
                <a:lnTo>
                  <a:pt x="1556607" y="2462403"/>
                </a:lnTo>
                <a:close/>
              </a:path>
              <a:path w="2636520" h="2638425">
                <a:moveTo>
                  <a:pt x="972831" y="2280920"/>
                </a:moveTo>
                <a:lnTo>
                  <a:pt x="656336" y="2280920"/>
                </a:lnTo>
                <a:lnTo>
                  <a:pt x="709168" y="2316607"/>
                </a:lnTo>
                <a:lnTo>
                  <a:pt x="819404" y="2376043"/>
                </a:lnTo>
                <a:lnTo>
                  <a:pt x="876935" y="2399665"/>
                </a:lnTo>
                <a:lnTo>
                  <a:pt x="832485" y="2543556"/>
                </a:lnTo>
                <a:lnTo>
                  <a:pt x="1030351" y="2606294"/>
                </a:lnTo>
                <a:lnTo>
                  <a:pt x="1074801" y="2462403"/>
                </a:lnTo>
                <a:lnTo>
                  <a:pt x="1556607" y="2462403"/>
                </a:lnTo>
                <a:lnTo>
                  <a:pt x="1591690" y="2454148"/>
                </a:lnTo>
                <a:lnTo>
                  <a:pt x="1713484" y="2419350"/>
                </a:lnTo>
                <a:lnTo>
                  <a:pt x="1772412" y="2396363"/>
                </a:lnTo>
                <a:lnTo>
                  <a:pt x="2004546" y="2396363"/>
                </a:lnTo>
                <a:lnTo>
                  <a:pt x="1975156" y="2341118"/>
                </a:lnTo>
                <a:lnTo>
                  <a:pt x="1310513" y="2341118"/>
                </a:lnTo>
                <a:lnTo>
                  <a:pt x="1258189" y="2340229"/>
                </a:lnTo>
                <a:lnTo>
                  <a:pt x="1208277" y="2336292"/>
                </a:lnTo>
                <a:lnTo>
                  <a:pt x="1155319" y="2329688"/>
                </a:lnTo>
                <a:lnTo>
                  <a:pt x="1107821" y="2319655"/>
                </a:lnTo>
                <a:lnTo>
                  <a:pt x="1057148" y="2306955"/>
                </a:lnTo>
                <a:lnTo>
                  <a:pt x="1009396" y="2294001"/>
                </a:lnTo>
                <a:lnTo>
                  <a:pt x="972831" y="2280920"/>
                </a:lnTo>
                <a:close/>
              </a:path>
              <a:path w="2636520" h="2638425">
                <a:moveTo>
                  <a:pt x="2004546" y="2396363"/>
                </a:moveTo>
                <a:lnTo>
                  <a:pt x="1772412" y="2396363"/>
                </a:lnTo>
                <a:lnTo>
                  <a:pt x="1840230" y="2529586"/>
                </a:lnTo>
                <a:lnTo>
                  <a:pt x="2022856" y="2430780"/>
                </a:lnTo>
                <a:lnTo>
                  <a:pt x="2004546" y="2396363"/>
                </a:lnTo>
                <a:close/>
              </a:path>
              <a:path w="2636520" h="2638425">
                <a:moveTo>
                  <a:pt x="516652" y="1953133"/>
                </a:moveTo>
                <a:lnTo>
                  <a:pt x="337312" y="1953133"/>
                </a:lnTo>
                <a:lnTo>
                  <a:pt x="374523" y="2007870"/>
                </a:lnTo>
                <a:lnTo>
                  <a:pt x="411099" y="2056765"/>
                </a:lnTo>
                <a:lnTo>
                  <a:pt x="453517" y="2105152"/>
                </a:lnTo>
                <a:lnTo>
                  <a:pt x="495681" y="2150618"/>
                </a:lnTo>
                <a:lnTo>
                  <a:pt x="401955" y="2267204"/>
                </a:lnTo>
                <a:lnTo>
                  <a:pt x="559815" y="2397760"/>
                </a:lnTo>
                <a:lnTo>
                  <a:pt x="656336" y="2280920"/>
                </a:lnTo>
                <a:lnTo>
                  <a:pt x="972831" y="2280920"/>
                </a:lnTo>
                <a:lnTo>
                  <a:pt x="964311" y="2277872"/>
                </a:lnTo>
                <a:lnTo>
                  <a:pt x="916051" y="2259203"/>
                </a:lnTo>
                <a:lnTo>
                  <a:pt x="873506" y="2239899"/>
                </a:lnTo>
                <a:lnTo>
                  <a:pt x="827532" y="2215261"/>
                </a:lnTo>
                <a:lnTo>
                  <a:pt x="784733" y="2193036"/>
                </a:lnTo>
                <a:lnTo>
                  <a:pt x="703707" y="2136775"/>
                </a:lnTo>
                <a:lnTo>
                  <a:pt x="628014" y="2074037"/>
                </a:lnTo>
                <a:lnTo>
                  <a:pt x="592709" y="2039620"/>
                </a:lnTo>
                <a:lnTo>
                  <a:pt x="560324" y="2004822"/>
                </a:lnTo>
                <a:lnTo>
                  <a:pt x="527685" y="1967230"/>
                </a:lnTo>
                <a:lnTo>
                  <a:pt x="516652" y="1953133"/>
                </a:lnTo>
                <a:close/>
              </a:path>
              <a:path w="2636520" h="2638425">
                <a:moveTo>
                  <a:pt x="1884591" y="296037"/>
                </a:moveTo>
                <a:lnTo>
                  <a:pt x="1273810" y="296037"/>
                </a:lnTo>
                <a:lnTo>
                  <a:pt x="1375790" y="297942"/>
                </a:lnTo>
                <a:lnTo>
                  <a:pt x="1428496" y="301751"/>
                </a:lnTo>
                <a:lnTo>
                  <a:pt x="1478661" y="308610"/>
                </a:lnTo>
                <a:lnTo>
                  <a:pt x="1528952" y="318388"/>
                </a:lnTo>
                <a:lnTo>
                  <a:pt x="1576451" y="328422"/>
                </a:lnTo>
                <a:lnTo>
                  <a:pt x="1672463" y="360045"/>
                </a:lnTo>
                <a:lnTo>
                  <a:pt x="1717675" y="376174"/>
                </a:lnTo>
                <a:lnTo>
                  <a:pt x="1763395" y="398018"/>
                </a:lnTo>
                <a:lnTo>
                  <a:pt x="1806194" y="420116"/>
                </a:lnTo>
                <a:lnTo>
                  <a:pt x="1849247" y="445135"/>
                </a:lnTo>
                <a:lnTo>
                  <a:pt x="1889506" y="470408"/>
                </a:lnTo>
                <a:lnTo>
                  <a:pt x="1967738" y="529971"/>
                </a:lnTo>
                <a:lnTo>
                  <a:pt x="2005711" y="561339"/>
                </a:lnTo>
                <a:lnTo>
                  <a:pt x="2040889" y="595757"/>
                </a:lnTo>
                <a:lnTo>
                  <a:pt x="2076450" y="633095"/>
                </a:lnTo>
                <a:lnTo>
                  <a:pt x="2105914" y="668147"/>
                </a:lnTo>
                <a:lnTo>
                  <a:pt x="2138934" y="708660"/>
                </a:lnTo>
                <a:lnTo>
                  <a:pt x="2165985" y="749808"/>
                </a:lnTo>
                <a:lnTo>
                  <a:pt x="2193163" y="790829"/>
                </a:lnTo>
                <a:lnTo>
                  <a:pt x="2217420" y="832231"/>
                </a:lnTo>
                <a:lnTo>
                  <a:pt x="2239137" y="876681"/>
                </a:lnTo>
                <a:lnTo>
                  <a:pt x="2261108" y="924179"/>
                </a:lnTo>
                <a:lnTo>
                  <a:pt x="2280158" y="971804"/>
                </a:lnTo>
                <a:lnTo>
                  <a:pt x="2293366" y="1019937"/>
                </a:lnTo>
                <a:lnTo>
                  <a:pt x="2309622" y="1067943"/>
                </a:lnTo>
                <a:lnTo>
                  <a:pt x="2320290" y="1119251"/>
                </a:lnTo>
                <a:lnTo>
                  <a:pt x="2328037" y="1170939"/>
                </a:lnTo>
                <a:lnTo>
                  <a:pt x="2335911" y="1222629"/>
                </a:lnTo>
                <a:lnTo>
                  <a:pt x="2339975" y="1326896"/>
                </a:lnTo>
                <a:lnTo>
                  <a:pt x="2339086" y="1379474"/>
                </a:lnTo>
                <a:lnTo>
                  <a:pt x="2332228" y="1429512"/>
                </a:lnTo>
                <a:lnTo>
                  <a:pt x="2328164" y="1479423"/>
                </a:lnTo>
                <a:lnTo>
                  <a:pt x="2318512" y="1529842"/>
                </a:lnTo>
                <a:lnTo>
                  <a:pt x="2292604" y="1625346"/>
                </a:lnTo>
                <a:lnTo>
                  <a:pt x="2276856" y="1673352"/>
                </a:lnTo>
                <a:lnTo>
                  <a:pt x="2257806" y="1718818"/>
                </a:lnTo>
                <a:lnTo>
                  <a:pt x="2238883" y="1764284"/>
                </a:lnTo>
                <a:lnTo>
                  <a:pt x="2213864" y="1807464"/>
                </a:lnTo>
                <a:lnTo>
                  <a:pt x="2191766" y="1850263"/>
                </a:lnTo>
                <a:lnTo>
                  <a:pt x="2135505" y="1931289"/>
                </a:lnTo>
                <a:lnTo>
                  <a:pt x="2072894" y="2006981"/>
                </a:lnTo>
                <a:lnTo>
                  <a:pt x="2003933" y="2077593"/>
                </a:lnTo>
                <a:lnTo>
                  <a:pt x="1965960" y="2107311"/>
                </a:lnTo>
                <a:lnTo>
                  <a:pt x="1928368" y="2139950"/>
                </a:lnTo>
                <a:lnTo>
                  <a:pt x="1846326" y="2194306"/>
                </a:lnTo>
                <a:lnTo>
                  <a:pt x="1802130" y="2218944"/>
                </a:lnTo>
                <a:lnTo>
                  <a:pt x="1713102" y="2262251"/>
                </a:lnTo>
                <a:lnTo>
                  <a:pt x="1665477" y="2281301"/>
                </a:lnTo>
                <a:lnTo>
                  <a:pt x="1617599" y="2297557"/>
                </a:lnTo>
                <a:lnTo>
                  <a:pt x="1566545" y="2311019"/>
                </a:lnTo>
                <a:lnTo>
                  <a:pt x="1518031" y="2321433"/>
                </a:lnTo>
                <a:lnTo>
                  <a:pt x="1414907" y="2337054"/>
                </a:lnTo>
                <a:lnTo>
                  <a:pt x="1310513" y="2341118"/>
                </a:lnTo>
                <a:lnTo>
                  <a:pt x="1975156" y="2341118"/>
                </a:lnTo>
                <a:lnTo>
                  <a:pt x="1952117" y="2297811"/>
                </a:lnTo>
                <a:lnTo>
                  <a:pt x="2004060" y="2263775"/>
                </a:lnTo>
                <a:lnTo>
                  <a:pt x="2055622" y="2224024"/>
                </a:lnTo>
                <a:lnTo>
                  <a:pt x="2104136" y="2184400"/>
                </a:lnTo>
                <a:lnTo>
                  <a:pt x="2149348" y="2139442"/>
                </a:lnTo>
                <a:lnTo>
                  <a:pt x="2344990" y="2139442"/>
                </a:lnTo>
                <a:lnTo>
                  <a:pt x="2396616" y="2078228"/>
                </a:lnTo>
                <a:lnTo>
                  <a:pt x="2279777" y="1981581"/>
                </a:lnTo>
                <a:lnTo>
                  <a:pt x="2312670" y="1929003"/>
                </a:lnTo>
                <a:lnTo>
                  <a:pt x="2345182" y="1873504"/>
                </a:lnTo>
                <a:lnTo>
                  <a:pt x="2374900" y="1818386"/>
                </a:lnTo>
                <a:lnTo>
                  <a:pt x="2398267" y="1757934"/>
                </a:lnTo>
                <a:lnTo>
                  <a:pt x="2556426" y="1757934"/>
                </a:lnTo>
                <a:lnTo>
                  <a:pt x="2605024" y="1607439"/>
                </a:lnTo>
                <a:lnTo>
                  <a:pt x="2461133" y="1562862"/>
                </a:lnTo>
                <a:lnTo>
                  <a:pt x="2469895" y="1500886"/>
                </a:lnTo>
                <a:lnTo>
                  <a:pt x="2478532" y="1438910"/>
                </a:lnTo>
                <a:lnTo>
                  <a:pt x="2483992" y="1374394"/>
                </a:lnTo>
                <a:lnTo>
                  <a:pt x="2483739" y="1310386"/>
                </a:lnTo>
                <a:lnTo>
                  <a:pt x="2636519" y="1295908"/>
                </a:lnTo>
                <a:lnTo>
                  <a:pt x="2618581" y="1105662"/>
                </a:lnTo>
                <a:lnTo>
                  <a:pt x="2464435" y="1105662"/>
                </a:lnTo>
                <a:lnTo>
                  <a:pt x="2452624" y="1042797"/>
                </a:lnTo>
                <a:lnTo>
                  <a:pt x="2435352" y="983234"/>
                </a:lnTo>
                <a:lnTo>
                  <a:pt x="2415159" y="924051"/>
                </a:lnTo>
                <a:lnTo>
                  <a:pt x="2395092" y="864870"/>
                </a:lnTo>
                <a:lnTo>
                  <a:pt x="2527935" y="794131"/>
                </a:lnTo>
                <a:lnTo>
                  <a:pt x="2467452" y="682117"/>
                </a:lnTo>
                <a:lnTo>
                  <a:pt x="2296287" y="682117"/>
                </a:lnTo>
                <a:lnTo>
                  <a:pt x="2262251" y="630047"/>
                </a:lnTo>
                <a:lnTo>
                  <a:pt x="2222754" y="581406"/>
                </a:lnTo>
                <a:lnTo>
                  <a:pt x="2180336" y="533146"/>
                </a:lnTo>
                <a:lnTo>
                  <a:pt x="2138299" y="487680"/>
                </a:lnTo>
                <a:lnTo>
                  <a:pt x="2234819" y="370839"/>
                </a:lnTo>
                <a:lnTo>
                  <a:pt x="2217907" y="357124"/>
                </a:lnTo>
                <a:lnTo>
                  <a:pt x="1980438" y="357124"/>
                </a:lnTo>
                <a:lnTo>
                  <a:pt x="1927733" y="321310"/>
                </a:lnTo>
                <a:lnTo>
                  <a:pt x="1884591" y="296037"/>
                </a:lnTo>
                <a:close/>
              </a:path>
              <a:path w="2636520" h="2638425">
                <a:moveTo>
                  <a:pt x="2344990" y="2139442"/>
                </a:moveTo>
                <a:lnTo>
                  <a:pt x="2149348" y="2139442"/>
                </a:lnTo>
                <a:lnTo>
                  <a:pt x="2263267" y="2236343"/>
                </a:lnTo>
                <a:lnTo>
                  <a:pt x="2344990" y="2139442"/>
                </a:lnTo>
                <a:close/>
              </a:path>
              <a:path w="2636520" h="2638425">
                <a:moveTo>
                  <a:pt x="318808" y="1529715"/>
                </a:moveTo>
                <a:lnTo>
                  <a:pt x="169290" y="1529715"/>
                </a:lnTo>
                <a:lnTo>
                  <a:pt x="181101" y="1592580"/>
                </a:lnTo>
                <a:lnTo>
                  <a:pt x="198627" y="1654937"/>
                </a:lnTo>
                <a:lnTo>
                  <a:pt x="218694" y="1714119"/>
                </a:lnTo>
                <a:lnTo>
                  <a:pt x="241808" y="1773047"/>
                </a:lnTo>
                <a:lnTo>
                  <a:pt x="108838" y="1843913"/>
                </a:lnTo>
                <a:lnTo>
                  <a:pt x="204470" y="2023999"/>
                </a:lnTo>
                <a:lnTo>
                  <a:pt x="337312" y="1953133"/>
                </a:lnTo>
                <a:lnTo>
                  <a:pt x="516652" y="1953133"/>
                </a:lnTo>
                <a:lnTo>
                  <a:pt x="497967" y="1929257"/>
                </a:lnTo>
                <a:lnTo>
                  <a:pt x="467868" y="1888490"/>
                </a:lnTo>
                <a:lnTo>
                  <a:pt x="443611" y="1847088"/>
                </a:lnTo>
                <a:lnTo>
                  <a:pt x="416179" y="1803146"/>
                </a:lnTo>
                <a:lnTo>
                  <a:pt x="394588" y="1758569"/>
                </a:lnTo>
                <a:lnTo>
                  <a:pt x="375793" y="1713865"/>
                </a:lnTo>
                <a:lnTo>
                  <a:pt x="356743" y="1666240"/>
                </a:lnTo>
                <a:lnTo>
                  <a:pt x="340487" y="1618234"/>
                </a:lnTo>
                <a:lnTo>
                  <a:pt x="327279" y="1569974"/>
                </a:lnTo>
                <a:lnTo>
                  <a:pt x="318808" y="1529715"/>
                </a:lnTo>
                <a:close/>
              </a:path>
              <a:path w="2636520" h="2638425">
                <a:moveTo>
                  <a:pt x="2556426" y="1757934"/>
                </a:moveTo>
                <a:lnTo>
                  <a:pt x="2398267" y="1757934"/>
                </a:lnTo>
                <a:lnTo>
                  <a:pt x="2542032" y="1802511"/>
                </a:lnTo>
                <a:lnTo>
                  <a:pt x="2556426" y="1757934"/>
                </a:lnTo>
                <a:close/>
              </a:path>
              <a:path w="2636520" h="2638425">
                <a:moveTo>
                  <a:pt x="91567" y="832866"/>
                </a:moveTo>
                <a:lnTo>
                  <a:pt x="31876" y="1030605"/>
                </a:lnTo>
                <a:lnTo>
                  <a:pt x="175640" y="1075182"/>
                </a:lnTo>
                <a:lnTo>
                  <a:pt x="164084" y="1137412"/>
                </a:lnTo>
                <a:lnTo>
                  <a:pt x="155448" y="1199261"/>
                </a:lnTo>
                <a:lnTo>
                  <a:pt x="149606" y="1260983"/>
                </a:lnTo>
                <a:lnTo>
                  <a:pt x="149860" y="1324991"/>
                </a:lnTo>
                <a:lnTo>
                  <a:pt x="0" y="1339088"/>
                </a:lnTo>
                <a:lnTo>
                  <a:pt x="19431" y="1543939"/>
                </a:lnTo>
                <a:lnTo>
                  <a:pt x="169290" y="1529715"/>
                </a:lnTo>
                <a:lnTo>
                  <a:pt x="318808" y="1529715"/>
                </a:lnTo>
                <a:lnTo>
                  <a:pt x="316484" y="1518666"/>
                </a:lnTo>
                <a:lnTo>
                  <a:pt x="305815" y="1467358"/>
                </a:lnTo>
                <a:lnTo>
                  <a:pt x="300989" y="1415415"/>
                </a:lnTo>
                <a:lnTo>
                  <a:pt x="296037" y="1363472"/>
                </a:lnTo>
                <a:lnTo>
                  <a:pt x="296935" y="1310386"/>
                </a:lnTo>
                <a:lnTo>
                  <a:pt x="297688" y="1258570"/>
                </a:lnTo>
                <a:lnTo>
                  <a:pt x="301751" y="1208659"/>
                </a:lnTo>
                <a:lnTo>
                  <a:pt x="308610" y="1158621"/>
                </a:lnTo>
                <a:lnTo>
                  <a:pt x="328168" y="1057783"/>
                </a:lnTo>
                <a:lnTo>
                  <a:pt x="340995" y="1010031"/>
                </a:lnTo>
                <a:lnTo>
                  <a:pt x="360045" y="964564"/>
                </a:lnTo>
                <a:lnTo>
                  <a:pt x="376047" y="919352"/>
                </a:lnTo>
                <a:lnTo>
                  <a:pt x="396070" y="877443"/>
                </a:lnTo>
                <a:lnTo>
                  <a:pt x="235458" y="877443"/>
                </a:lnTo>
                <a:lnTo>
                  <a:pt x="91567" y="832866"/>
                </a:lnTo>
                <a:close/>
              </a:path>
              <a:path w="2636520" h="2638425">
                <a:moveTo>
                  <a:pt x="2617216" y="1091184"/>
                </a:moveTo>
                <a:lnTo>
                  <a:pt x="2464435" y="1105662"/>
                </a:lnTo>
                <a:lnTo>
                  <a:pt x="2618581" y="1105662"/>
                </a:lnTo>
                <a:lnTo>
                  <a:pt x="2617216" y="1091184"/>
                </a:lnTo>
                <a:close/>
              </a:path>
              <a:path w="2636520" h="2638425">
                <a:moveTo>
                  <a:pt x="370713" y="401955"/>
                </a:moveTo>
                <a:lnTo>
                  <a:pt x="240284" y="559816"/>
                </a:lnTo>
                <a:lnTo>
                  <a:pt x="354075" y="656717"/>
                </a:lnTo>
                <a:lnTo>
                  <a:pt x="321310" y="709295"/>
                </a:lnTo>
                <a:lnTo>
                  <a:pt x="288671" y="764667"/>
                </a:lnTo>
                <a:lnTo>
                  <a:pt x="262000" y="819658"/>
                </a:lnTo>
                <a:lnTo>
                  <a:pt x="235458" y="877443"/>
                </a:lnTo>
                <a:lnTo>
                  <a:pt x="396070" y="877443"/>
                </a:lnTo>
                <a:lnTo>
                  <a:pt x="419735" y="827913"/>
                </a:lnTo>
                <a:lnTo>
                  <a:pt x="445008" y="787781"/>
                </a:lnTo>
                <a:lnTo>
                  <a:pt x="470026" y="744601"/>
                </a:lnTo>
                <a:lnTo>
                  <a:pt x="498221" y="704088"/>
                </a:lnTo>
                <a:lnTo>
                  <a:pt x="529463" y="666242"/>
                </a:lnTo>
                <a:lnTo>
                  <a:pt x="595249" y="593089"/>
                </a:lnTo>
                <a:lnTo>
                  <a:pt x="630047" y="560705"/>
                </a:lnTo>
                <a:lnTo>
                  <a:pt x="667638" y="528066"/>
                </a:lnTo>
                <a:lnTo>
                  <a:pt x="707717" y="498475"/>
                </a:lnTo>
                <a:lnTo>
                  <a:pt x="487425" y="498475"/>
                </a:lnTo>
                <a:lnTo>
                  <a:pt x="370713" y="401955"/>
                </a:lnTo>
                <a:close/>
              </a:path>
              <a:path w="2636520" h="2638425">
                <a:moveTo>
                  <a:pt x="2429256" y="611377"/>
                </a:moveTo>
                <a:lnTo>
                  <a:pt x="2296287" y="682117"/>
                </a:lnTo>
                <a:lnTo>
                  <a:pt x="2467452" y="682117"/>
                </a:lnTo>
                <a:lnTo>
                  <a:pt x="2429256" y="611377"/>
                </a:lnTo>
                <a:close/>
              </a:path>
              <a:path w="2636520" h="2638425">
                <a:moveTo>
                  <a:pt x="793623" y="108712"/>
                </a:moveTo>
                <a:lnTo>
                  <a:pt x="610870" y="204597"/>
                </a:lnTo>
                <a:lnTo>
                  <a:pt x="681609" y="337566"/>
                </a:lnTo>
                <a:lnTo>
                  <a:pt x="629793" y="374523"/>
                </a:lnTo>
                <a:lnTo>
                  <a:pt x="580898" y="411099"/>
                </a:lnTo>
                <a:lnTo>
                  <a:pt x="532638" y="453517"/>
                </a:lnTo>
                <a:lnTo>
                  <a:pt x="487425" y="498475"/>
                </a:lnTo>
                <a:lnTo>
                  <a:pt x="707717" y="498475"/>
                </a:lnTo>
                <a:lnTo>
                  <a:pt x="708406" y="497967"/>
                </a:lnTo>
                <a:lnTo>
                  <a:pt x="746251" y="468122"/>
                </a:lnTo>
                <a:lnTo>
                  <a:pt x="790575" y="443611"/>
                </a:lnTo>
                <a:lnTo>
                  <a:pt x="831850" y="419354"/>
                </a:lnTo>
                <a:lnTo>
                  <a:pt x="876046" y="394843"/>
                </a:lnTo>
                <a:lnTo>
                  <a:pt x="923671" y="375666"/>
                </a:lnTo>
                <a:lnTo>
                  <a:pt x="968375" y="356870"/>
                </a:lnTo>
                <a:lnTo>
                  <a:pt x="1019175" y="340487"/>
                </a:lnTo>
                <a:lnTo>
                  <a:pt x="1067435" y="327151"/>
                </a:lnTo>
                <a:lnTo>
                  <a:pt x="1170051" y="305816"/>
                </a:lnTo>
                <a:lnTo>
                  <a:pt x="1273810" y="296037"/>
                </a:lnTo>
                <a:lnTo>
                  <a:pt x="1884591" y="296037"/>
                </a:lnTo>
                <a:lnTo>
                  <a:pt x="1872234" y="288798"/>
                </a:lnTo>
                <a:lnTo>
                  <a:pt x="1769658" y="241681"/>
                </a:lnTo>
                <a:lnTo>
                  <a:pt x="864488" y="241681"/>
                </a:lnTo>
                <a:lnTo>
                  <a:pt x="793623" y="108712"/>
                </a:lnTo>
                <a:close/>
              </a:path>
              <a:path w="2636520" h="2638425">
                <a:moveTo>
                  <a:pt x="2074164" y="240537"/>
                </a:moveTo>
                <a:lnTo>
                  <a:pt x="1980438" y="357124"/>
                </a:lnTo>
                <a:lnTo>
                  <a:pt x="2217907" y="357124"/>
                </a:lnTo>
                <a:lnTo>
                  <a:pt x="2074164" y="240537"/>
                </a:lnTo>
                <a:close/>
              </a:path>
              <a:path w="2636520" h="2638425">
                <a:moveTo>
                  <a:pt x="1295273" y="0"/>
                </a:moveTo>
                <a:lnTo>
                  <a:pt x="1090549" y="19431"/>
                </a:lnTo>
                <a:lnTo>
                  <a:pt x="1104773" y="169418"/>
                </a:lnTo>
                <a:lnTo>
                  <a:pt x="982472" y="198500"/>
                </a:lnTo>
                <a:lnTo>
                  <a:pt x="920496" y="218948"/>
                </a:lnTo>
                <a:lnTo>
                  <a:pt x="864488" y="241681"/>
                </a:lnTo>
                <a:lnTo>
                  <a:pt x="1769658" y="241681"/>
                </a:lnTo>
                <a:lnTo>
                  <a:pt x="1756664" y="235712"/>
                </a:lnTo>
                <a:lnTo>
                  <a:pt x="1775313" y="175513"/>
                </a:lnTo>
                <a:lnTo>
                  <a:pt x="1561973" y="175513"/>
                </a:lnTo>
                <a:lnTo>
                  <a:pt x="1499743" y="163957"/>
                </a:lnTo>
                <a:lnTo>
                  <a:pt x="1437894" y="155321"/>
                </a:lnTo>
                <a:lnTo>
                  <a:pt x="1309497" y="149987"/>
                </a:lnTo>
                <a:lnTo>
                  <a:pt x="1295273" y="0"/>
                </a:lnTo>
                <a:close/>
              </a:path>
              <a:path w="2636520" h="2638425">
                <a:moveTo>
                  <a:pt x="1603629" y="31876"/>
                </a:moveTo>
                <a:lnTo>
                  <a:pt x="1561973" y="175513"/>
                </a:lnTo>
                <a:lnTo>
                  <a:pt x="1775313" y="175513"/>
                </a:lnTo>
                <a:lnTo>
                  <a:pt x="1801240" y="91821"/>
                </a:lnTo>
                <a:lnTo>
                  <a:pt x="1603629" y="31876"/>
                </a:lnTo>
                <a:close/>
              </a:path>
            </a:pathLst>
          </a:custGeom>
          <a:solidFill>
            <a:srgbClr val="79B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/>
          <p:nvPr/>
        </p:nvSpPr>
        <p:spPr>
          <a:xfrm>
            <a:off x="1114937" y="2654277"/>
            <a:ext cx="4067339" cy="4025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/>
          <p:nvPr/>
        </p:nvSpPr>
        <p:spPr>
          <a:xfrm>
            <a:off x="1082717" y="2624987"/>
            <a:ext cx="4067640" cy="4023244"/>
          </a:xfrm>
          <a:custGeom>
            <a:avLst/>
            <a:gdLst/>
            <a:ahLst/>
            <a:cxnLst/>
            <a:rect l="l" t="t" r="r" b="b"/>
            <a:pathLst>
              <a:path w="3431540" h="3429000">
                <a:moveTo>
                  <a:pt x="2369870" y="3200400"/>
                </a:moveTo>
                <a:lnTo>
                  <a:pt x="1144841" y="3200400"/>
                </a:lnTo>
                <a:lnTo>
                  <a:pt x="1196530" y="3213100"/>
                </a:lnTo>
                <a:lnTo>
                  <a:pt x="1250886" y="3238500"/>
                </a:lnTo>
                <a:lnTo>
                  <a:pt x="1307528" y="3251200"/>
                </a:lnTo>
                <a:lnTo>
                  <a:pt x="1361249" y="3263900"/>
                </a:lnTo>
                <a:lnTo>
                  <a:pt x="1339786" y="3390900"/>
                </a:lnTo>
                <a:lnTo>
                  <a:pt x="1523936" y="3429000"/>
                </a:lnTo>
                <a:lnTo>
                  <a:pt x="1545653" y="3289300"/>
                </a:lnTo>
                <a:lnTo>
                  <a:pt x="1957133" y="3289300"/>
                </a:lnTo>
                <a:lnTo>
                  <a:pt x="2127059" y="3251200"/>
                </a:lnTo>
                <a:lnTo>
                  <a:pt x="2181034" y="3238500"/>
                </a:lnTo>
                <a:lnTo>
                  <a:pt x="2383701" y="3238500"/>
                </a:lnTo>
                <a:lnTo>
                  <a:pt x="2369870" y="3200400"/>
                </a:lnTo>
                <a:close/>
              </a:path>
              <a:path w="3431540" h="3429000">
                <a:moveTo>
                  <a:pt x="1957133" y="3289300"/>
                </a:moveTo>
                <a:lnTo>
                  <a:pt x="1545653" y="3289300"/>
                </a:lnTo>
                <a:lnTo>
                  <a:pt x="1601152" y="3302000"/>
                </a:lnTo>
                <a:lnTo>
                  <a:pt x="1772348" y="3302000"/>
                </a:lnTo>
                <a:lnTo>
                  <a:pt x="1784921" y="3429000"/>
                </a:lnTo>
                <a:lnTo>
                  <a:pt x="1969833" y="3416300"/>
                </a:lnTo>
                <a:lnTo>
                  <a:pt x="1957133" y="3289300"/>
                </a:lnTo>
                <a:close/>
              </a:path>
              <a:path w="3431540" h="3429000">
                <a:moveTo>
                  <a:pt x="2383701" y="3238500"/>
                </a:moveTo>
                <a:lnTo>
                  <a:pt x="2181034" y="3238500"/>
                </a:lnTo>
                <a:lnTo>
                  <a:pt x="2227008" y="3365500"/>
                </a:lnTo>
                <a:lnTo>
                  <a:pt x="2402141" y="3289300"/>
                </a:lnTo>
                <a:lnTo>
                  <a:pt x="2383701" y="3238500"/>
                </a:lnTo>
                <a:close/>
              </a:path>
              <a:path w="3431540" h="3429000">
                <a:moveTo>
                  <a:pt x="1023302" y="2997200"/>
                </a:moveTo>
                <a:lnTo>
                  <a:pt x="781748" y="2997200"/>
                </a:lnTo>
                <a:lnTo>
                  <a:pt x="877252" y="3060700"/>
                </a:lnTo>
                <a:lnTo>
                  <a:pt x="924750" y="3086100"/>
                </a:lnTo>
                <a:lnTo>
                  <a:pt x="974534" y="3124200"/>
                </a:lnTo>
                <a:lnTo>
                  <a:pt x="917892" y="3238500"/>
                </a:lnTo>
                <a:lnTo>
                  <a:pt x="1088072" y="3314700"/>
                </a:lnTo>
                <a:lnTo>
                  <a:pt x="1144841" y="3200400"/>
                </a:lnTo>
                <a:lnTo>
                  <a:pt x="2369870" y="3200400"/>
                </a:lnTo>
                <a:lnTo>
                  <a:pt x="2360650" y="3175000"/>
                </a:lnTo>
                <a:lnTo>
                  <a:pt x="1630870" y="3175000"/>
                </a:lnTo>
                <a:lnTo>
                  <a:pt x="1348295" y="3124200"/>
                </a:lnTo>
                <a:lnTo>
                  <a:pt x="1280731" y="3098800"/>
                </a:lnTo>
                <a:lnTo>
                  <a:pt x="1212913" y="3086100"/>
                </a:lnTo>
                <a:lnTo>
                  <a:pt x="1147127" y="3060700"/>
                </a:lnTo>
                <a:lnTo>
                  <a:pt x="1084008" y="3022600"/>
                </a:lnTo>
                <a:lnTo>
                  <a:pt x="1023302" y="2997200"/>
                </a:lnTo>
                <a:close/>
              </a:path>
              <a:path w="3431540" h="3429000">
                <a:moveTo>
                  <a:pt x="2483393" y="266700"/>
                </a:moveTo>
                <a:lnTo>
                  <a:pt x="1800288" y="266700"/>
                </a:lnTo>
                <a:lnTo>
                  <a:pt x="2085911" y="317500"/>
                </a:lnTo>
                <a:lnTo>
                  <a:pt x="2153475" y="342900"/>
                </a:lnTo>
                <a:lnTo>
                  <a:pt x="2218626" y="355600"/>
                </a:lnTo>
                <a:lnTo>
                  <a:pt x="2284031" y="381000"/>
                </a:lnTo>
                <a:lnTo>
                  <a:pt x="2347150" y="419100"/>
                </a:lnTo>
                <a:lnTo>
                  <a:pt x="2410777" y="444500"/>
                </a:lnTo>
                <a:lnTo>
                  <a:pt x="2471737" y="482600"/>
                </a:lnTo>
                <a:lnTo>
                  <a:pt x="2530665" y="520700"/>
                </a:lnTo>
                <a:lnTo>
                  <a:pt x="2586926" y="558800"/>
                </a:lnTo>
                <a:lnTo>
                  <a:pt x="2640774" y="596900"/>
                </a:lnTo>
                <a:lnTo>
                  <a:pt x="2744406" y="698500"/>
                </a:lnTo>
                <a:lnTo>
                  <a:pt x="2838386" y="800100"/>
                </a:lnTo>
                <a:lnTo>
                  <a:pt x="2880296" y="850900"/>
                </a:lnTo>
                <a:lnTo>
                  <a:pt x="2922333" y="914400"/>
                </a:lnTo>
                <a:lnTo>
                  <a:pt x="2959544" y="965200"/>
                </a:lnTo>
                <a:lnTo>
                  <a:pt x="2994342" y="1028700"/>
                </a:lnTo>
                <a:lnTo>
                  <a:pt x="3026600" y="1092200"/>
                </a:lnTo>
                <a:lnTo>
                  <a:pt x="3056445" y="1155700"/>
                </a:lnTo>
                <a:lnTo>
                  <a:pt x="3081083" y="1231900"/>
                </a:lnTo>
                <a:lnTo>
                  <a:pt x="3103308" y="1295400"/>
                </a:lnTo>
                <a:lnTo>
                  <a:pt x="3122993" y="1358900"/>
                </a:lnTo>
                <a:lnTo>
                  <a:pt x="3140392" y="1435100"/>
                </a:lnTo>
                <a:lnTo>
                  <a:pt x="3152457" y="1511300"/>
                </a:lnTo>
                <a:lnTo>
                  <a:pt x="3162236" y="1587500"/>
                </a:lnTo>
                <a:lnTo>
                  <a:pt x="3166554" y="1651000"/>
                </a:lnTo>
                <a:lnTo>
                  <a:pt x="3168205" y="1727200"/>
                </a:lnTo>
                <a:lnTo>
                  <a:pt x="3164649" y="1803400"/>
                </a:lnTo>
                <a:lnTo>
                  <a:pt x="3158299" y="1879600"/>
                </a:lnTo>
                <a:lnTo>
                  <a:pt x="3149409" y="1943100"/>
                </a:lnTo>
                <a:lnTo>
                  <a:pt x="3137852" y="2019300"/>
                </a:lnTo>
                <a:lnTo>
                  <a:pt x="3120580" y="2082800"/>
                </a:lnTo>
                <a:lnTo>
                  <a:pt x="3100895" y="2159000"/>
                </a:lnTo>
                <a:lnTo>
                  <a:pt x="3078162" y="2222500"/>
                </a:lnTo>
                <a:lnTo>
                  <a:pt x="3052889" y="2286000"/>
                </a:lnTo>
                <a:lnTo>
                  <a:pt x="2991294" y="2413000"/>
                </a:lnTo>
                <a:lnTo>
                  <a:pt x="2955099" y="2476500"/>
                </a:lnTo>
                <a:lnTo>
                  <a:pt x="2918650" y="2540000"/>
                </a:lnTo>
                <a:lnTo>
                  <a:pt x="2834449" y="2641600"/>
                </a:lnTo>
                <a:lnTo>
                  <a:pt x="2789491" y="2692400"/>
                </a:lnTo>
                <a:lnTo>
                  <a:pt x="2741866" y="2743200"/>
                </a:lnTo>
                <a:lnTo>
                  <a:pt x="2691066" y="2794000"/>
                </a:lnTo>
                <a:lnTo>
                  <a:pt x="2637726" y="2844800"/>
                </a:lnTo>
                <a:lnTo>
                  <a:pt x="2524569" y="2921000"/>
                </a:lnTo>
                <a:lnTo>
                  <a:pt x="2405570" y="2997200"/>
                </a:lnTo>
                <a:lnTo>
                  <a:pt x="2342959" y="3035300"/>
                </a:lnTo>
                <a:lnTo>
                  <a:pt x="2277173" y="3060700"/>
                </a:lnTo>
                <a:lnTo>
                  <a:pt x="2208847" y="3086100"/>
                </a:lnTo>
                <a:lnTo>
                  <a:pt x="2142680" y="3111500"/>
                </a:lnTo>
                <a:lnTo>
                  <a:pt x="2070925" y="3124200"/>
                </a:lnTo>
                <a:lnTo>
                  <a:pt x="2001710" y="3149600"/>
                </a:lnTo>
                <a:lnTo>
                  <a:pt x="1926653" y="3162300"/>
                </a:lnTo>
                <a:lnTo>
                  <a:pt x="1853755" y="3162300"/>
                </a:lnTo>
                <a:lnTo>
                  <a:pt x="1778190" y="3175000"/>
                </a:lnTo>
                <a:lnTo>
                  <a:pt x="2360650" y="3175000"/>
                </a:lnTo>
                <a:lnTo>
                  <a:pt x="2356040" y="3162300"/>
                </a:lnTo>
                <a:lnTo>
                  <a:pt x="2406332" y="3149600"/>
                </a:lnTo>
                <a:lnTo>
                  <a:pt x="2459037" y="3124200"/>
                </a:lnTo>
                <a:lnTo>
                  <a:pt x="2508948" y="3086100"/>
                </a:lnTo>
                <a:lnTo>
                  <a:pt x="2556192" y="3060700"/>
                </a:lnTo>
                <a:lnTo>
                  <a:pt x="2784919" y="3060700"/>
                </a:lnTo>
                <a:lnTo>
                  <a:pt x="2708719" y="2959100"/>
                </a:lnTo>
                <a:lnTo>
                  <a:pt x="2752661" y="2921000"/>
                </a:lnTo>
                <a:lnTo>
                  <a:pt x="2834449" y="2844800"/>
                </a:lnTo>
                <a:lnTo>
                  <a:pt x="2875343" y="2794000"/>
                </a:lnTo>
                <a:lnTo>
                  <a:pt x="3054575" y="2794000"/>
                </a:lnTo>
                <a:lnTo>
                  <a:pt x="3098355" y="2743200"/>
                </a:lnTo>
                <a:lnTo>
                  <a:pt x="2993199" y="2654300"/>
                </a:lnTo>
                <a:lnTo>
                  <a:pt x="3057715" y="2565400"/>
                </a:lnTo>
                <a:lnTo>
                  <a:pt x="3087306" y="2514600"/>
                </a:lnTo>
                <a:lnTo>
                  <a:pt x="3114230" y="2463800"/>
                </a:lnTo>
                <a:lnTo>
                  <a:pt x="3260954" y="2463800"/>
                </a:lnTo>
                <a:lnTo>
                  <a:pt x="3313620" y="2349500"/>
                </a:lnTo>
                <a:lnTo>
                  <a:pt x="3192589" y="2298700"/>
                </a:lnTo>
                <a:lnTo>
                  <a:pt x="3211131" y="2235200"/>
                </a:lnTo>
                <a:lnTo>
                  <a:pt x="3229673" y="2184400"/>
                </a:lnTo>
                <a:lnTo>
                  <a:pt x="3245548" y="2133600"/>
                </a:lnTo>
                <a:lnTo>
                  <a:pt x="3258502" y="2070100"/>
                </a:lnTo>
                <a:lnTo>
                  <a:pt x="3396497" y="2070100"/>
                </a:lnTo>
                <a:lnTo>
                  <a:pt x="3422078" y="1917700"/>
                </a:lnTo>
                <a:lnTo>
                  <a:pt x="3291268" y="1892300"/>
                </a:lnTo>
                <a:lnTo>
                  <a:pt x="3296221" y="1828800"/>
                </a:lnTo>
                <a:lnTo>
                  <a:pt x="3298888" y="1778000"/>
                </a:lnTo>
                <a:lnTo>
                  <a:pt x="3298380" y="1663700"/>
                </a:lnTo>
                <a:lnTo>
                  <a:pt x="3431222" y="1651000"/>
                </a:lnTo>
                <a:lnTo>
                  <a:pt x="3414864" y="1473200"/>
                </a:lnTo>
                <a:lnTo>
                  <a:pt x="3280854" y="1473200"/>
                </a:lnTo>
                <a:lnTo>
                  <a:pt x="3270313" y="1422400"/>
                </a:lnTo>
                <a:lnTo>
                  <a:pt x="3259645" y="1358900"/>
                </a:lnTo>
                <a:lnTo>
                  <a:pt x="3246691" y="1308100"/>
                </a:lnTo>
                <a:lnTo>
                  <a:pt x="3231070" y="1257300"/>
                </a:lnTo>
                <a:lnTo>
                  <a:pt x="3355149" y="1206500"/>
                </a:lnTo>
                <a:lnTo>
                  <a:pt x="3306205" y="1079500"/>
                </a:lnTo>
                <a:lnTo>
                  <a:pt x="3164522" y="1079500"/>
                </a:lnTo>
                <a:lnTo>
                  <a:pt x="3141154" y="1028700"/>
                </a:lnTo>
                <a:lnTo>
                  <a:pt x="3115373" y="977900"/>
                </a:lnTo>
                <a:lnTo>
                  <a:pt x="3058604" y="876300"/>
                </a:lnTo>
                <a:lnTo>
                  <a:pt x="3167062" y="800100"/>
                </a:lnTo>
                <a:lnTo>
                  <a:pt x="3113849" y="723900"/>
                </a:lnTo>
                <a:lnTo>
                  <a:pt x="2949892" y="723900"/>
                </a:lnTo>
                <a:lnTo>
                  <a:pt x="2914205" y="685800"/>
                </a:lnTo>
                <a:lnTo>
                  <a:pt x="2875851" y="647700"/>
                </a:lnTo>
                <a:lnTo>
                  <a:pt x="2835211" y="596900"/>
                </a:lnTo>
                <a:lnTo>
                  <a:pt x="2794825" y="558800"/>
                </a:lnTo>
                <a:lnTo>
                  <a:pt x="2882074" y="457200"/>
                </a:lnTo>
                <a:lnTo>
                  <a:pt x="2865945" y="444500"/>
                </a:lnTo>
                <a:lnTo>
                  <a:pt x="2652077" y="444500"/>
                </a:lnTo>
                <a:lnTo>
                  <a:pt x="2604325" y="406400"/>
                </a:lnTo>
                <a:lnTo>
                  <a:pt x="2509329" y="355600"/>
                </a:lnTo>
                <a:lnTo>
                  <a:pt x="2459291" y="317500"/>
                </a:lnTo>
                <a:lnTo>
                  <a:pt x="2483393" y="266700"/>
                </a:lnTo>
                <a:close/>
              </a:path>
              <a:path w="3431540" h="3429000">
                <a:moveTo>
                  <a:pt x="2784919" y="3060700"/>
                </a:moveTo>
                <a:lnTo>
                  <a:pt x="2556192" y="3060700"/>
                </a:lnTo>
                <a:lnTo>
                  <a:pt x="2634678" y="3175000"/>
                </a:lnTo>
                <a:lnTo>
                  <a:pt x="2784919" y="3060700"/>
                </a:lnTo>
                <a:close/>
              </a:path>
              <a:path w="3431540" h="3429000">
                <a:moveTo>
                  <a:pt x="664972" y="2717800"/>
                </a:moveTo>
                <a:lnTo>
                  <a:pt x="484187" y="2717800"/>
                </a:lnTo>
                <a:lnTo>
                  <a:pt x="519874" y="2755900"/>
                </a:lnTo>
                <a:lnTo>
                  <a:pt x="557974" y="2794000"/>
                </a:lnTo>
                <a:lnTo>
                  <a:pt x="595947" y="2844800"/>
                </a:lnTo>
                <a:lnTo>
                  <a:pt x="639254" y="2882900"/>
                </a:lnTo>
                <a:lnTo>
                  <a:pt x="551751" y="2984500"/>
                </a:lnTo>
                <a:lnTo>
                  <a:pt x="696912" y="3098800"/>
                </a:lnTo>
                <a:lnTo>
                  <a:pt x="781748" y="2997200"/>
                </a:lnTo>
                <a:lnTo>
                  <a:pt x="1023302" y="2997200"/>
                </a:lnTo>
                <a:lnTo>
                  <a:pt x="962088" y="2959100"/>
                </a:lnTo>
                <a:lnTo>
                  <a:pt x="903414" y="2921000"/>
                </a:lnTo>
                <a:lnTo>
                  <a:pt x="846899" y="2882900"/>
                </a:lnTo>
                <a:lnTo>
                  <a:pt x="793051" y="2832100"/>
                </a:lnTo>
                <a:lnTo>
                  <a:pt x="738822" y="2794000"/>
                </a:lnTo>
                <a:lnTo>
                  <a:pt x="664972" y="2717800"/>
                </a:lnTo>
                <a:close/>
              </a:path>
              <a:path w="3431540" h="3429000">
                <a:moveTo>
                  <a:pt x="3054575" y="2794000"/>
                </a:moveTo>
                <a:lnTo>
                  <a:pt x="2875343" y="2794000"/>
                </a:lnTo>
                <a:lnTo>
                  <a:pt x="2977959" y="2882900"/>
                </a:lnTo>
                <a:lnTo>
                  <a:pt x="3054575" y="2794000"/>
                </a:lnTo>
                <a:close/>
              </a:path>
              <a:path w="3431540" h="3429000">
                <a:moveTo>
                  <a:pt x="413778" y="2362200"/>
                </a:moveTo>
                <a:lnTo>
                  <a:pt x="269278" y="2362200"/>
                </a:lnTo>
                <a:lnTo>
                  <a:pt x="292684" y="2413000"/>
                </a:lnTo>
                <a:lnTo>
                  <a:pt x="318452" y="2463800"/>
                </a:lnTo>
                <a:lnTo>
                  <a:pt x="375196" y="2565400"/>
                </a:lnTo>
                <a:lnTo>
                  <a:pt x="264426" y="2641600"/>
                </a:lnTo>
                <a:lnTo>
                  <a:pt x="373227" y="2794000"/>
                </a:lnTo>
                <a:lnTo>
                  <a:pt x="484187" y="2717800"/>
                </a:lnTo>
                <a:lnTo>
                  <a:pt x="664972" y="2717800"/>
                </a:lnTo>
                <a:lnTo>
                  <a:pt x="640270" y="2692400"/>
                </a:lnTo>
                <a:lnTo>
                  <a:pt x="550989" y="2590800"/>
                </a:lnTo>
                <a:lnTo>
                  <a:pt x="511492" y="2527300"/>
                </a:lnTo>
                <a:lnTo>
                  <a:pt x="474281" y="2463800"/>
                </a:lnTo>
                <a:lnTo>
                  <a:pt x="439737" y="2413000"/>
                </a:lnTo>
                <a:lnTo>
                  <a:pt x="413778" y="2362200"/>
                </a:lnTo>
                <a:close/>
              </a:path>
              <a:path w="3431540" h="3429000">
                <a:moveTo>
                  <a:pt x="3260954" y="2463800"/>
                </a:moveTo>
                <a:lnTo>
                  <a:pt x="3114230" y="2463800"/>
                </a:lnTo>
                <a:lnTo>
                  <a:pt x="3237547" y="2514600"/>
                </a:lnTo>
                <a:lnTo>
                  <a:pt x="3260954" y="2463800"/>
                </a:lnTo>
                <a:close/>
              </a:path>
              <a:path w="3431540" h="3429000">
                <a:moveTo>
                  <a:pt x="285432" y="1955800"/>
                </a:moveTo>
                <a:lnTo>
                  <a:pt x="152920" y="1955800"/>
                </a:lnTo>
                <a:lnTo>
                  <a:pt x="174193" y="2070100"/>
                </a:lnTo>
                <a:lnTo>
                  <a:pt x="187185" y="2133600"/>
                </a:lnTo>
                <a:lnTo>
                  <a:pt x="203034" y="2184400"/>
                </a:lnTo>
                <a:lnTo>
                  <a:pt x="76047" y="2235200"/>
                </a:lnTo>
                <a:lnTo>
                  <a:pt x="142544" y="2400300"/>
                </a:lnTo>
                <a:lnTo>
                  <a:pt x="269278" y="2362200"/>
                </a:lnTo>
                <a:lnTo>
                  <a:pt x="413778" y="2362200"/>
                </a:lnTo>
                <a:lnTo>
                  <a:pt x="407288" y="2349500"/>
                </a:lnTo>
                <a:lnTo>
                  <a:pt x="377685" y="2286000"/>
                </a:lnTo>
                <a:lnTo>
                  <a:pt x="327913" y="2146300"/>
                </a:lnTo>
                <a:lnTo>
                  <a:pt x="310832" y="2070100"/>
                </a:lnTo>
                <a:lnTo>
                  <a:pt x="293509" y="2006600"/>
                </a:lnTo>
                <a:lnTo>
                  <a:pt x="285432" y="1955800"/>
                </a:lnTo>
                <a:close/>
              </a:path>
              <a:path w="3431540" h="3429000">
                <a:moveTo>
                  <a:pt x="3396497" y="2070100"/>
                </a:moveTo>
                <a:lnTo>
                  <a:pt x="3258502" y="2070100"/>
                </a:lnTo>
                <a:lnTo>
                  <a:pt x="3392233" y="2095500"/>
                </a:lnTo>
                <a:lnTo>
                  <a:pt x="3396497" y="2070100"/>
                </a:lnTo>
                <a:close/>
              </a:path>
              <a:path w="3431540" h="3429000">
                <a:moveTo>
                  <a:pt x="41884" y="1346200"/>
                </a:moveTo>
                <a:lnTo>
                  <a:pt x="9182" y="1524000"/>
                </a:lnTo>
                <a:lnTo>
                  <a:pt x="142836" y="1549400"/>
                </a:lnTo>
                <a:lnTo>
                  <a:pt x="137604" y="1600200"/>
                </a:lnTo>
                <a:lnTo>
                  <a:pt x="134962" y="1663700"/>
                </a:lnTo>
                <a:lnTo>
                  <a:pt x="135407" y="1778000"/>
                </a:lnTo>
                <a:lnTo>
                  <a:pt x="0" y="1790700"/>
                </a:lnTo>
                <a:lnTo>
                  <a:pt x="17525" y="1968500"/>
                </a:lnTo>
                <a:lnTo>
                  <a:pt x="152920" y="1955800"/>
                </a:lnTo>
                <a:lnTo>
                  <a:pt x="285432" y="1955800"/>
                </a:lnTo>
                <a:lnTo>
                  <a:pt x="281393" y="1930400"/>
                </a:lnTo>
                <a:lnTo>
                  <a:pt x="271881" y="1854200"/>
                </a:lnTo>
                <a:lnTo>
                  <a:pt x="267334" y="1778000"/>
                </a:lnTo>
                <a:lnTo>
                  <a:pt x="265633" y="1714500"/>
                </a:lnTo>
                <a:lnTo>
                  <a:pt x="269138" y="1638300"/>
                </a:lnTo>
                <a:lnTo>
                  <a:pt x="272897" y="1562100"/>
                </a:lnTo>
                <a:lnTo>
                  <a:pt x="284454" y="1485900"/>
                </a:lnTo>
                <a:lnTo>
                  <a:pt x="296265" y="1422400"/>
                </a:lnTo>
                <a:lnTo>
                  <a:pt x="310457" y="1358900"/>
                </a:lnTo>
                <a:lnTo>
                  <a:pt x="175285" y="1358900"/>
                </a:lnTo>
                <a:lnTo>
                  <a:pt x="41884" y="1346200"/>
                </a:lnTo>
                <a:close/>
              </a:path>
              <a:path w="3431540" h="3429000">
                <a:moveTo>
                  <a:pt x="3413696" y="1460500"/>
                </a:moveTo>
                <a:lnTo>
                  <a:pt x="3280854" y="1473200"/>
                </a:lnTo>
                <a:lnTo>
                  <a:pt x="3414864" y="1473200"/>
                </a:lnTo>
                <a:lnTo>
                  <a:pt x="3413696" y="1460500"/>
                </a:lnTo>
                <a:close/>
              </a:path>
              <a:path w="3431540" h="3429000">
                <a:moveTo>
                  <a:pt x="196329" y="927100"/>
                </a:moveTo>
                <a:lnTo>
                  <a:pt x="117881" y="1092200"/>
                </a:lnTo>
                <a:lnTo>
                  <a:pt x="241236" y="1143000"/>
                </a:lnTo>
                <a:lnTo>
                  <a:pt x="222732" y="1206500"/>
                </a:lnTo>
                <a:lnTo>
                  <a:pt x="204228" y="1257300"/>
                </a:lnTo>
                <a:lnTo>
                  <a:pt x="188328" y="1308100"/>
                </a:lnTo>
                <a:lnTo>
                  <a:pt x="175285" y="1358900"/>
                </a:lnTo>
                <a:lnTo>
                  <a:pt x="310457" y="1358900"/>
                </a:lnTo>
                <a:lnTo>
                  <a:pt x="313296" y="1346200"/>
                </a:lnTo>
                <a:lnTo>
                  <a:pt x="333159" y="1282700"/>
                </a:lnTo>
                <a:lnTo>
                  <a:pt x="355638" y="1219200"/>
                </a:lnTo>
                <a:lnTo>
                  <a:pt x="380961" y="1155700"/>
                </a:lnTo>
                <a:lnTo>
                  <a:pt x="409143" y="1092200"/>
                </a:lnTo>
                <a:lnTo>
                  <a:pt x="469710" y="977900"/>
                </a:lnTo>
                <a:lnTo>
                  <a:pt x="319925" y="977900"/>
                </a:lnTo>
                <a:lnTo>
                  <a:pt x="196329" y="927100"/>
                </a:lnTo>
                <a:close/>
              </a:path>
              <a:path w="3431540" h="3429000">
                <a:moveTo>
                  <a:pt x="3291522" y="1041400"/>
                </a:moveTo>
                <a:lnTo>
                  <a:pt x="3164522" y="1079500"/>
                </a:lnTo>
                <a:lnTo>
                  <a:pt x="3306205" y="1079500"/>
                </a:lnTo>
                <a:lnTo>
                  <a:pt x="3291522" y="1041400"/>
                </a:lnTo>
                <a:close/>
              </a:path>
              <a:path w="3431540" h="3429000">
                <a:moveTo>
                  <a:pt x="455866" y="558800"/>
                </a:moveTo>
                <a:lnTo>
                  <a:pt x="335432" y="698500"/>
                </a:lnTo>
                <a:lnTo>
                  <a:pt x="440880" y="787400"/>
                </a:lnTo>
                <a:lnTo>
                  <a:pt x="405790" y="825500"/>
                </a:lnTo>
                <a:lnTo>
                  <a:pt x="376135" y="876300"/>
                </a:lnTo>
                <a:lnTo>
                  <a:pt x="346722" y="927100"/>
                </a:lnTo>
                <a:lnTo>
                  <a:pt x="319925" y="977900"/>
                </a:lnTo>
                <a:lnTo>
                  <a:pt x="469710" y="977900"/>
                </a:lnTo>
                <a:lnTo>
                  <a:pt x="476440" y="965200"/>
                </a:lnTo>
                <a:lnTo>
                  <a:pt x="515429" y="901700"/>
                </a:lnTo>
                <a:lnTo>
                  <a:pt x="554799" y="850900"/>
                </a:lnTo>
                <a:lnTo>
                  <a:pt x="599376" y="800100"/>
                </a:lnTo>
                <a:lnTo>
                  <a:pt x="644334" y="736600"/>
                </a:lnTo>
                <a:lnTo>
                  <a:pt x="692213" y="698500"/>
                </a:lnTo>
                <a:lnTo>
                  <a:pt x="742759" y="647700"/>
                </a:lnTo>
                <a:lnTo>
                  <a:pt x="756158" y="635000"/>
                </a:lnTo>
                <a:lnTo>
                  <a:pt x="558482" y="635000"/>
                </a:lnTo>
                <a:lnTo>
                  <a:pt x="455866" y="558800"/>
                </a:lnTo>
                <a:close/>
              </a:path>
              <a:path w="3431540" h="3429000">
                <a:moveTo>
                  <a:pt x="3060636" y="647700"/>
                </a:moveTo>
                <a:lnTo>
                  <a:pt x="2949892" y="723900"/>
                </a:lnTo>
                <a:lnTo>
                  <a:pt x="3113849" y="723900"/>
                </a:lnTo>
                <a:lnTo>
                  <a:pt x="3060636" y="647700"/>
                </a:lnTo>
                <a:close/>
              </a:path>
              <a:path w="3431540" h="3429000">
                <a:moveTo>
                  <a:pt x="799147" y="266700"/>
                </a:moveTo>
                <a:lnTo>
                  <a:pt x="646493" y="381000"/>
                </a:lnTo>
                <a:lnTo>
                  <a:pt x="725106" y="482600"/>
                </a:lnTo>
                <a:lnTo>
                  <a:pt x="681418" y="520700"/>
                </a:lnTo>
                <a:lnTo>
                  <a:pt x="558482" y="635000"/>
                </a:lnTo>
                <a:lnTo>
                  <a:pt x="756158" y="635000"/>
                </a:lnTo>
                <a:lnTo>
                  <a:pt x="796353" y="596900"/>
                </a:lnTo>
                <a:lnTo>
                  <a:pt x="849947" y="558800"/>
                </a:lnTo>
                <a:lnTo>
                  <a:pt x="906589" y="520700"/>
                </a:lnTo>
                <a:lnTo>
                  <a:pt x="966152" y="482600"/>
                </a:lnTo>
                <a:lnTo>
                  <a:pt x="1091120" y="406400"/>
                </a:lnTo>
                <a:lnTo>
                  <a:pt x="1156652" y="381000"/>
                </a:lnTo>
                <a:lnTo>
                  <a:pt x="877887" y="381000"/>
                </a:lnTo>
                <a:lnTo>
                  <a:pt x="799147" y="266700"/>
                </a:lnTo>
                <a:close/>
              </a:path>
              <a:path w="3431540" h="3429000">
                <a:moveTo>
                  <a:pt x="2736913" y="342900"/>
                </a:moveTo>
                <a:lnTo>
                  <a:pt x="2652077" y="444500"/>
                </a:lnTo>
                <a:lnTo>
                  <a:pt x="2865945" y="444500"/>
                </a:lnTo>
                <a:lnTo>
                  <a:pt x="2736913" y="342900"/>
                </a:lnTo>
                <a:close/>
              </a:path>
              <a:path w="3431540" h="3429000">
                <a:moveTo>
                  <a:pt x="1206944" y="76200"/>
                </a:moveTo>
                <a:lnTo>
                  <a:pt x="1031938" y="152400"/>
                </a:lnTo>
                <a:lnTo>
                  <a:pt x="1077785" y="266700"/>
                </a:lnTo>
                <a:lnTo>
                  <a:pt x="1027747" y="292100"/>
                </a:lnTo>
                <a:lnTo>
                  <a:pt x="975042" y="317500"/>
                </a:lnTo>
                <a:lnTo>
                  <a:pt x="924877" y="342900"/>
                </a:lnTo>
                <a:lnTo>
                  <a:pt x="877887" y="381000"/>
                </a:lnTo>
                <a:lnTo>
                  <a:pt x="1156652" y="381000"/>
                </a:lnTo>
                <a:lnTo>
                  <a:pt x="1222311" y="355600"/>
                </a:lnTo>
                <a:lnTo>
                  <a:pt x="1291145" y="330200"/>
                </a:lnTo>
                <a:lnTo>
                  <a:pt x="1360233" y="317500"/>
                </a:lnTo>
                <a:lnTo>
                  <a:pt x="1432496" y="292100"/>
                </a:lnTo>
                <a:lnTo>
                  <a:pt x="1504886" y="279400"/>
                </a:lnTo>
                <a:lnTo>
                  <a:pt x="1580070" y="279400"/>
                </a:lnTo>
                <a:lnTo>
                  <a:pt x="1653222" y="266700"/>
                </a:lnTo>
                <a:lnTo>
                  <a:pt x="2483393" y="266700"/>
                </a:lnTo>
                <a:lnTo>
                  <a:pt x="2495444" y="241300"/>
                </a:lnTo>
                <a:lnTo>
                  <a:pt x="2289238" y="241300"/>
                </a:lnTo>
                <a:lnTo>
                  <a:pt x="2237295" y="228600"/>
                </a:lnTo>
                <a:lnTo>
                  <a:pt x="2183193" y="203200"/>
                </a:lnTo>
                <a:lnTo>
                  <a:pt x="1253045" y="203200"/>
                </a:lnTo>
                <a:lnTo>
                  <a:pt x="1206944" y="76200"/>
                </a:lnTo>
                <a:close/>
              </a:path>
              <a:path w="3431540" h="3429000">
                <a:moveTo>
                  <a:pt x="2345880" y="127000"/>
                </a:moveTo>
                <a:lnTo>
                  <a:pt x="2289238" y="241300"/>
                </a:lnTo>
                <a:lnTo>
                  <a:pt x="2495444" y="241300"/>
                </a:lnTo>
                <a:lnTo>
                  <a:pt x="2513520" y="203200"/>
                </a:lnTo>
                <a:lnTo>
                  <a:pt x="2345880" y="127000"/>
                </a:lnTo>
                <a:close/>
              </a:path>
              <a:path w="3431540" h="3429000">
                <a:moveTo>
                  <a:pt x="1646364" y="0"/>
                </a:moveTo>
                <a:lnTo>
                  <a:pt x="1461452" y="25400"/>
                </a:lnTo>
                <a:lnTo>
                  <a:pt x="1474279" y="152400"/>
                </a:lnTo>
                <a:lnTo>
                  <a:pt x="1417256" y="165100"/>
                </a:lnTo>
                <a:lnTo>
                  <a:pt x="1363281" y="177800"/>
                </a:lnTo>
                <a:lnTo>
                  <a:pt x="1306766" y="190500"/>
                </a:lnTo>
                <a:lnTo>
                  <a:pt x="1253045" y="203200"/>
                </a:lnTo>
                <a:lnTo>
                  <a:pt x="2183193" y="203200"/>
                </a:lnTo>
                <a:lnTo>
                  <a:pt x="2126551" y="190500"/>
                </a:lnTo>
                <a:lnTo>
                  <a:pt x="2072576" y="177800"/>
                </a:lnTo>
                <a:lnTo>
                  <a:pt x="2076919" y="152400"/>
                </a:lnTo>
                <a:lnTo>
                  <a:pt x="1888426" y="152400"/>
                </a:lnTo>
                <a:lnTo>
                  <a:pt x="1832800" y="139700"/>
                </a:lnTo>
                <a:lnTo>
                  <a:pt x="1659191" y="139700"/>
                </a:lnTo>
                <a:lnTo>
                  <a:pt x="1646364" y="0"/>
                </a:lnTo>
                <a:close/>
              </a:path>
              <a:path w="3431540" h="3429000">
                <a:moveTo>
                  <a:pt x="1909889" y="12700"/>
                </a:moveTo>
                <a:lnTo>
                  <a:pt x="1888426" y="152400"/>
                </a:lnTo>
                <a:lnTo>
                  <a:pt x="2076919" y="152400"/>
                </a:lnTo>
                <a:lnTo>
                  <a:pt x="2094293" y="50800"/>
                </a:lnTo>
                <a:lnTo>
                  <a:pt x="1909889" y="12700"/>
                </a:lnTo>
                <a:close/>
              </a:path>
            </a:pathLst>
          </a:custGeom>
          <a:solidFill>
            <a:srgbClr val="D0FF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/>
        </p:nvSpPr>
        <p:spPr>
          <a:xfrm>
            <a:off x="7651988" y="2209801"/>
            <a:ext cx="2706369" cy="274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7620002" y="2177335"/>
            <a:ext cx="2705181" cy="27421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6"/>
          <p:cNvSpPr/>
          <p:nvPr/>
        </p:nvSpPr>
        <p:spPr>
          <a:xfrm>
            <a:off x="5588000" y="4691034"/>
            <a:ext cx="2133600" cy="1277967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algn="ctr">
              <a:lnSpc>
                <a:spcPts val="2667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❶  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地源</a:t>
            </a: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热泵主机</a:t>
            </a:r>
            <a:endParaRPr lang="en-US" altLang="zh-CN" sz="16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2667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❷  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电</a:t>
            </a: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制冷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冷水</a:t>
            </a: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机组</a:t>
            </a:r>
            <a:endParaRPr lang="en-US" altLang="zh-CN" sz="16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2667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❸  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风冷</a:t>
            </a: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热泵主机</a:t>
            </a:r>
            <a:endParaRPr lang="en-US" altLang="zh-CN" sz="16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2667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❹  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燃</a:t>
            </a: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气锅炉</a:t>
            </a:r>
            <a:endParaRPr lang="en-US" altLang="zh-CN" sz="16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9" name="object 18"/>
          <p:cNvSpPr/>
          <p:nvPr/>
        </p:nvSpPr>
        <p:spPr>
          <a:xfrm>
            <a:off x="5936414" y="4255080"/>
            <a:ext cx="1436771" cy="412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30" name="object 10"/>
          <p:cNvSpPr/>
          <p:nvPr/>
        </p:nvSpPr>
        <p:spPr>
          <a:xfrm>
            <a:off x="2253013" y="3293330"/>
            <a:ext cx="1607787" cy="4404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6"/>
          <p:cNvSpPr/>
          <p:nvPr/>
        </p:nvSpPr>
        <p:spPr>
          <a:xfrm>
            <a:off x="1727200" y="3907616"/>
            <a:ext cx="2743200" cy="2162984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algn="ctr">
              <a:lnSpc>
                <a:spcPts val="2667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⑴  地源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井</a:t>
            </a: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、水源</a:t>
            </a:r>
            <a:endParaRPr lang="en-US" altLang="zh-CN" sz="16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2667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⑵  冷却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塔</a:t>
            </a:r>
            <a:endParaRPr lang="en-US" altLang="zh-CN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2667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⑶  风冷热泵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户外</a:t>
            </a:r>
            <a:endParaRPr lang="en-US" altLang="zh-CN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2667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⑷  燃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气</a:t>
            </a:r>
            <a:endParaRPr lang="en-US" altLang="zh-CN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2667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⑸  </a:t>
            </a:r>
            <a:r>
              <a:rPr lang="zh-CN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换热器</a:t>
            </a:r>
            <a:endParaRPr lang="en-US" altLang="zh-CN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>
              <a:lnSpc>
                <a:spcPts val="2667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（板式、容积式）</a:t>
            </a:r>
            <a:endParaRPr lang="en-US" altLang="zh-CN" sz="16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86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十大科技系统之⑥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地源热泵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3074" name="Picture 2" descr="C:\Users\apple\Desktop\2020针对疫情的四恒培训\华中培训资料\图片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34" y="76200"/>
            <a:ext cx="1519767" cy="14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pple\Desktop\2020针对疫情的四恒培训\华中培训资料\0ΜΟΜΛ十大科技系统在华中各个项目的应用实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8940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406400" y="889000"/>
            <a:ext cx="4876800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能源系统的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复合构成</a:t>
            </a:r>
            <a:endParaRPr lang="en-US" altLang="zh-CN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 defTabSz="1363099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latin typeface="等线" pitchFamily="2" charset="-122"/>
                <a:ea typeface="等线" pitchFamily="2" charset="-122"/>
              </a:rPr>
              <a:t> 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⑶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复合能源</a:t>
            </a:r>
            <a:r>
              <a:rPr lang="zh-CN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传递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过程示意</a:t>
            </a:r>
            <a:endParaRPr lang="en-US" altLang="zh-CN" b="1" dirty="0"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16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十大科技系统之⑥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地源热泵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3074" name="Picture 2" descr="C:\Users\apple\Desktop\2020针对疫情的四恒培训\华中培训资料\图片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34" y="76200"/>
            <a:ext cx="1519767" cy="14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304800" y="990600"/>
            <a:ext cx="4876800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地源热泵系统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的工程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落地</a:t>
            </a:r>
            <a:endParaRPr lang="en-US" altLang="zh-CN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 defTabSz="1363099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latin typeface="等线" pitchFamily="2" charset="-122"/>
                <a:ea typeface="等线" pitchFamily="2" charset="-122"/>
              </a:rPr>
              <a:t> 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⑴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地源井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型式</a:t>
            </a:r>
            <a:endParaRPr lang="en-US" altLang="zh-CN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83312" y="3733802"/>
            <a:ext cx="3371088" cy="304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3657600" y="3779417"/>
            <a:ext cx="8266176" cy="2304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 txBox="1"/>
          <p:nvPr/>
        </p:nvSpPr>
        <p:spPr>
          <a:xfrm>
            <a:off x="3762587" y="6321213"/>
            <a:ext cx="1210733" cy="33940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2100" b="1" spc="-7" dirty="0">
                <a:solidFill>
                  <a:srgbClr val="FFFFFF"/>
                </a:solidFill>
                <a:latin typeface="微软雅黑"/>
                <a:cs typeface="微软雅黑"/>
              </a:rPr>
              <a:t>a</a:t>
            </a:r>
            <a:r>
              <a:rPr sz="2100" b="1" spc="-13" dirty="0">
                <a:solidFill>
                  <a:srgbClr val="FFFFFF"/>
                </a:solidFill>
                <a:latin typeface="微软雅黑"/>
                <a:cs typeface="微软雅黑"/>
              </a:rPr>
              <a:t>单U形管</a:t>
            </a:r>
            <a:endParaRPr sz="2100">
              <a:latin typeface="微软雅黑"/>
              <a:cs typeface="微软雅黑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5827439" y="6321213"/>
            <a:ext cx="1236133" cy="33940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2100" b="1" spc="-7" dirty="0">
                <a:solidFill>
                  <a:srgbClr val="FFFFFF"/>
                </a:solidFill>
                <a:latin typeface="微软雅黑"/>
                <a:cs typeface="微软雅黑"/>
              </a:rPr>
              <a:t>b</a:t>
            </a:r>
            <a:r>
              <a:rPr sz="2100" b="1" spc="-13" dirty="0">
                <a:solidFill>
                  <a:srgbClr val="FFFFFF"/>
                </a:solidFill>
                <a:latin typeface="微软雅黑"/>
                <a:cs typeface="微软雅黑"/>
              </a:rPr>
              <a:t>双U</a:t>
            </a:r>
            <a:r>
              <a:rPr sz="2100" b="1" spc="-7" dirty="0">
                <a:solidFill>
                  <a:srgbClr val="FFFFFF"/>
                </a:solidFill>
                <a:latin typeface="微软雅黑"/>
                <a:cs typeface="微软雅黑"/>
              </a:rPr>
              <a:t>形管</a:t>
            </a:r>
            <a:endParaRPr sz="2100">
              <a:latin typeface="微软雅黑"/>
              <a:cs typeface="微软雅黑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7591721" y="6321213"/>
            <a:ext cx="2065867" cy="33940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2100" b="1" spc="-7" dirty="0">
                <a:solidFill>
                  <a:srgbClr val="FFFFFF"/>
                </a:solidFill>
                <a:latin typeface="微软雅黑"/>
                <a:cs typeface="微软雅黑"/>
              </a:rPr>
              <a:t>c</a:t>
            </a:r>
            <a:r>
              <a:rPr sz="2100" b="1" spc="-13" dirty="0">
                <a:solidFill>
                  <a:srgbClr val="FFFFFF"/>
                </a:solidFill>
                <a:latin typeface="微软雅黑"/>
                <a:cs typeface="微软雅黑"/>
              </a:rPr>
              <a:t>小直径螺旋盘管</a:t>
            </a:r>
            <a:endParaRPr sz="2100">
              <a:latin typeface="微软雅黑"/>
              <a:cs typeface="微软雅黑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10030462" y="6321213"/>
            <a:ext cx="2104813" cy="33940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2100" b="1" spc="-20" dirty="0">
                <a:solidFill>
                  <a:srgbClr val="FFFFFF"/>
                </a:solidFill>
                <a:latin typeface="微软雅黑"/>
                <a:cs typeface="微软雅黑"/>
              </a:rPr>
              <a:t>d</a:t>
            </a:r>
            <a:r>
              <a:rPr sz="2100" b="1" spc="-13" dirty="0">
                <a:solidFill>
                  <a:srgbClr val="FFFFFF"/>
                </a:solidFill>
                <a:latin typeface="微软雅黑"/>
                <a:cs typeface="微软雅黑"/>
              </a:rPr>
              <a:t>大直径螺旋盘管</a:t>
            </a:r>
            <a:endParaRPr sz="2100">
              <a:latin typeface="微软雅黑"/>
              <a:cs typeface="微软雅黑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304800" y="2266528"/>
            <a:ext cx="154432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打井深度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2133600" y="2266528"/>
            <a:ext cx="38608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80m～120m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304800" y="3022601"/>
            <a:ext cx="154432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水平连接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2133600" y="3022601"/>
            <a:ext cx="38608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单井单回路、多井并联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6299200" y="2266528"/>
            <a:ext cx="154432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U</a:t>
            </a: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形管材质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7" name="object 6"/>
          <p:cNvSpPr/>
          <p:nvPr/>
        </p:nvSpPr>
        <p:spPr>
          <a:xfrm>
            <a:off x="8128000" y="2266528"/>
            <a:ext cx="38608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HDPE</a:t>
            </a: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（高密度聚乙烯）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8" name="object 6"/>
          <p:cNvSpPr/>
          <p:nvPr/>
        </p:nvSpPr>
        <p:spPr>
          <a:xfrm>
            <a:off x="6299200" y="3022601"/>
            <a:ext cx="154432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>
              <a:lnSpc>
                <a:spcPts val="3333"/>
              </a:lnSpc>
            </a:pPr>
            <a:r>
              <a:rPr lang="zh-CN" altLang="en-US" b="1" dirty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接点</a:t>
            </a:r>
            <a:r>
              <a:rPr lang="zh-CN" altLang="en-US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</a:rPr>
              <a:t>连接</a:t>
            </a:r>
            <a:endParaRPr b="1" dirty="0">
              <a:solidFill>
                <a:srgbClr val="00206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9" name="object 6"/>
          <p:cNvSpPr/>
          <p:nvPr/>
        </p:nvSpPr>
        <p:spPr>
          <a:xfrm>
            <a:off x="8128000" y="3022601"/>
            <a:ext cx="3860800" cy="45127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3333"/>
              </a:lnSpc>
            </a:pPr>
            <a:r>
              <a:rPr lang="zh-CN" altLang="en-US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电热熔</a:t>
            </a:r>
            <a:endParaRPr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11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（20210822）王建民\接待住建厅调研介绍稿\景观设计总平面图2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55" y="0"/>
            <a:ext cx="7505713" cy="60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（20210822）王建民\接待住建厅调研介绍稿\北区证书\北京万国城北区健康建筑三星运营牌匾（2018年）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63" y="806059"/>
            <a:ext cx="1748140" cy="24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（20210822）王建民\接待住建厅调研介绍稿\北区证书\北京万国城北区健康建筑三星运营（2018年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" y="965766"/>
            <a:ext cx="3782861" cy="522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0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十大科技系统之⑥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地源热泵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3074" name="Picture 2" descr="C:\Users\apple\Desktop\2020针对疫情的四恒培训\华中培训资料\图片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34" y="76200"/>
            <a:ext cx="1519767" cy="14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304800" y="990600"/>
            <a:ext cx="4876800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地源热泵系统的工程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落地</a:t>
            </a:r>
            <a:endParaRPr lang="en-US" altLang="zh-CN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  <a:p>
            <a:pPr algn="ctr" defTabSz="1363099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latin typeface="等线" pitchFamily="2" charset="-122"/>
                <a:ea typeface="等线" pitchFamily="2" charset="-122"/>
              </a:rPr>
              <a:t> 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⑵</a:t>
            </a:r>
            <a:r>
              <a:rPr lang="zh-CN" altLang="en-US" b="1" dirty="0">
                <a:latin typeface="等线" pitchFamily="2" charset="-122"/>
                <a:ea typeface="等线" pitchFamily="2" charset="-122"/>
              </a:rPr>
              <a:t>地源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井</a:t>
            </a:r>
            <a:r>
              <a:rPr lang="zh-CN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施工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现场</a:t>
            </a:r>
            <a:endParaRPr lang="en-US" altLang="zh-CN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92006" y="1591733"/>
            <a:ext cx="3898393" cy="2345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/>
          <p:cNvSpPr/>
          <p:nvPr/>
        </p:nvSpPr>
        <p:spPr>
          <a:xfrm>
            <a:off x="8095893" y="4038600"/>
            <a:ext cx="3995556" cy="274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5384801" y="1598280"/>
            <a:ext cx="2807207" cy="3149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2844800" y="1919225"/>
            <a:ext cx="2540000" cy="3019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46086" y="1939302"/>
            <a:ext cx="2900313" cy="32168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7" descr="1管沟砌筑完成后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09" y="4747881"/>
            <a:ext cx="2749611" cy="19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C_029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7" y="5359400"/>
            <a:ext cx="2620877" cy="126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pple\Desktop\2020针对疫情的四恒培训\图片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4988851"/>
            <a:ext cx="1854200" cy="17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2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十大科技系统之⑥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地源热泵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3074" name="Picture 2" descr="C:\Users\apple\Desktop\2020针对疫情的四恒培训\华中培训资料\图片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34" y="76200"/>
            <a:ext cx="1519767" cy="14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304800" y="990600"/>
            <a:ext cx="5080000" cy="6096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4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 smtClean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地源热泵系统的工作原理</a:t>
            </a:r>
            <a:endParaRPr lang="en-US" altLang="zh-CN" b="1" dirty="0">
              <a:latin typeface="等线" pitchFamily="2" charset="-122"/>
              <a:ea typeface="等线" pitchFamily="2" charset="-122"/>
            </a:endParaRPr>
          </a:p>
        </p:txBody>
      </p:sp>
      <p:pic>
        <p:nvPicPr>
          <p:cNvPr id="6" name="Picture 11" descr="140718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395862"/>
            <a:ext cx="4266091" cy="233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热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803400"/>
            <a:ext cx="4267200" cy="24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6"/>
          <p:cNvSpPr/>
          <p:nvPr/>
        </p:nvSpPr>
        <p:spPr>
          <a:xfrm>
            <a:off x="3048000" y="3441698"/>
            <a:ext cx="4470400" cy="80010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❸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三相态转化会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吸收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热量（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冰</a:t>
            </a:r>
            <a:r>
              <a:rPr lang="en-US" altLang="zh-CN" sz="1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itchFamily="2" charset="-122"/>
                <a:ea typeface="等线" pitchFamily="2" charset="-122"/>
              </a:rPr>
              <a:t>▶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水</a:t>
            </a:r>
            <a:r>
              <a:rPr lang="en-US" altLang="zh-CN" sz="1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等线" pitchFamily="2" charset="-122"/>
                <a:ea typeface="等线" pitchFamily="2" charset="-122"/>
              </a:rPr>
              <a:t>▶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蒸汽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）或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释放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出热量（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蒸汽</a:t>
            </a:r>
            <a:r>
              <a:rPr lang="en-US" altLang="zh-CN" sz="1900" b="1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▶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水</a:t>
            </a:r>
            <a:r>
              <a:rPr lang="en-US" altLang="zh-CN" sz="1900" b="1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▶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冰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）；</a:t>
            </a:r>
          </a:p>
        </p:txBody>
      </p:sp>
      <p:sp>
        <p:nvSpPr>
          <p:cNvPr id="9" name="object 6"/>
          <p:cNvSpPr/>
          <p:nvPr/>
        </p:nvSpPr>
        <p:spPr>
          <a:xfrm>
            <a:off x="3048000" y="1701801"/>
            <a:ext cx="4572000" cy="798463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❶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物质是以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汽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液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固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相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态存在于其对应的环境（压力、温度）；</a:t>
            </a:r>
            <a:endParaRPr lang="zh-CN" altLang="zh-CN" sz="19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3046952" y="2618360"/>
            <a:ext cx="4572000" cy="810641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❷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压力、温度达到某个临界点时，三相态会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转换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的，如水的三态：水、蒸汽、冰；</a:t>
            </a:r>
            <a:endParaRPr lang="zh-CN" altLang="zh-CN" sz="19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3048000" y="4343400"/>
            <a:ext cx="4470400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❹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地源热泵机组具备的压缩机、蒸发器、节流阀、冷凝器循环工作；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203200" y="1701800"/>
            <a:ext cx="1141338" cy="5033433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地球地表向下</a:t>
            </a:r>
            <a:r>
              <a:rPr lang="en-US" altLang="zh-CN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80～120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m</a:t>
            </a:r>
          </a:p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是一个相对“</a:t>
            </a:r>
            <a:r>
              <a:rPr lang="zh-CN" altLang="en-US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恒温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”的地层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一年四季的温度约在</a:t>
            </a:r>
            <a:r>
              <a:rPr lang="en-US" altLang="zh-CN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18</a:t>
            </a:r>
            <a:r>
              <a:rPr lang="zh-CN" altLang="en-US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℃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左右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1365912" y="3124200"/>
            <a:ext cx="508000" cy="2336800"/>
          </a:xfrm>
          <a:prstGeom prst="leftBrac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object 2"/>
          <p:cNvSpPr txBox="1"/>
          <p:nvPr/>
        </p:nvSpPr>
        <p:spPr>
          <a:xfrm>
            <a:off x="1973760" y="1696413"/>
            <a:ext cx="756617" cy="2342188"/>
          </a:xfrm>
          <a:prstGeom prst="rect">
            <a:avLst/>
          </a:prstGeom>
          <a:solidFill>
            <a:srgbClr val="FF0000"/>
          </a:solidFill>
        </p:spPr>
        <p:txBody>
          <a:bodyPr vert="vert270" wrap="square" lIns="0" tIns="17780" rIns="0" bIns="0" rtlCol="0">
            <a:spAutoFit/>
          </a:bodyPr>
          <a:lstStyle/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对于寒冷的</a:t>
            </a:r>
            <a:r>
              <a:rPr lang="zh-CN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冬季</a:t>
            </a:r>
            <a:endParaRPr lang="en-US" altLang="zh-CN" sz="2100" b="1" dirty="0">
              <a:solidFill>
                <a:schemeClr val="tx1">
                  <a:lumMod val="65000"/>
                  <a:lumOff val="35000"/>
                </a:schemeClr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这个温度是“</a:t>
            </a:r>
            <a:r>
              <a:rPr lang="zh-CN" altLang="en-US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高温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”</a:t>
            </a:r>
            <a:endParaRPr lang="en-US" altLang="zh-CN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1973760" y="4395862"/>
            <a:ext cx="756617" cy="23680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vert270" wrap="square" lIns="0" tIns="17780" rIns="0" bIns="0" rtlCol="0">
            <a:spAutoFit/>
          </a:bodyPr>
          <a:lstStyle/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对于炎热的</a:t>
            </a:r>
            <a:r>
              <a:rPr lang="zh-CN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夏季</a:t>
            </a:r>
            <a:endParaRPr lang="en-US" altLang="zh-CN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这个温度是“</a:t>
            </a:r>
            <a:r>
              <a:rPr lang="zh-CN" altLang="en-US" sz="21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低温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”</a:t>
            </a:r>
            <a:endParaRPr lang="en-US" altLang="zh-CN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16" name="左大括号 15"/>
          <p:cNvSpPr/>
          <p:nvPr/>
        </p:nvSpPr>
        <p:spPr>
          <a:xfrm>
            <a:off x="2643353" y="1696413"/>
            <a:ext cx="508000" cy="5038820"/>
          </a:xfrm>
          <a:prstGeom prst="leftBrac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7" name="object 6"/>
          <p:cNvSpPr/>
          <p:nvPr/>
        </p:nvSpPr>
        <p:spPr>
          <a:xfrm>
            <a:off x="3048000" y="5156200"/>
            <a:ext cx="4470400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❺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通过机械外力做功，迫使封闭其中的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热媒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（</a:t>
            </a:r>
            <a:r>
              <a:rPr lang="en-US" altLang="zh-CN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R22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或</a:t>
            </a:r>
            <a:r>
              <a:rPr lang="en-US" altLang="zh-CN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R134a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）发生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相变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；</a:t>
            </a:r>
          </a:p>
        </p:txBody>
      </p:sp>
      <p:sp>
        <p:nvSpPr>
          <p:cNvPr id="18" name="object 6"/>
          <p:cNvSpPr/>
          <p:nvPr/>
        </p:nvSpPr>
        <p:spPr>
          <a:xfrm>
            <a:off x="3048000" y="5969000"/>
            <a:ext cx="4470400" cy="7112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❻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冷凝器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会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释放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出热量，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蒸发器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会</a:t>
            </a:r>
            <a:r>
              <a:rPr lang="zh-CN" altLang="en-US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吸收</a:t>
            </a:r>
            <a:r>
              <a:rPr lang="zh-CN" altLang="en-US" sz="19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热量。</a:t>
            </a:r>
          </a:p>
        </p:txBody>
      </p:sp>
    </p:spTree>
    <p:extLst>
      <p:ext uri="{BB962C8B-B14F-4D97-AF65-F5344CB8AC3E}">
        <p14:creationId xmlns:p14="http://schemas.microsoft.com/office/powerpoint/2010/main" val="3045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042363186"/>
              </p:ext>
            </p:extLst>
          </p:nvPr>
        </p:nvGraphicFramePr>
        <p:xfrm>
          <a:off x="152400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3845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十大科技系统之⑦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健康水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5343" y="1613407"/>
            <a:ext cx="6817360" cy="3720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6961631" y="1617472"/>
            <a:ext cx="5126736" cy="3716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 txBox="1"/>
          <p:nvPr/>
        </p:nvSpPr>
        <p:spPr>
          <a:xfrm>
            <a:off x="812800" y="5420360"/>
            <a:ext cx="7548880" cy="1276247"/>
          </a:xfrm>
          <a:prstGeom prst="rect">
            <a:avLst/>
          </a:prstGeom>
          <a:solidFill>
            <a:srgbClr val="000000">
              <a:alpha val="83921"/>
            </a:srgbClr>
          </a:solidFill>
          <a:ln w="19811">
            <a:solidFill>
              <a:srgbClr val="FFFFFF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20224" marR="107524">
              <a:lnSpc>
                <a:spcPct val="130000"/>
              </a:lnSpc>
              <a:spcBef>
                <a:spcPts val="80"/>
              </a:spcBef>
            </a:pPr>
            <a:r>
              <a:rPr sz="2100" spc="-7" dirty="0">
                <a:solidFill>
                  <a:srgbClr val="DA1F28"/>
                </a:solidFill>
                <a:latin typeface="微软雅黑"/>
                <a:cs typeface="微软雅黑"/>
              </a:rPr>
              <a:t>净水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：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水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中的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氯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、重金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属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、细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菌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、病毒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、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藻类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及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固体悬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浮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物； </a:t>
            </a:r>
            <a:r>
              <a:rPr sz="2100" spc="-7" dirty="0">
                <a:solidFill>
                  <a:srgbClr val="DA1F28"/>
                </a:solidFill>
                <a:latin typeface="微软雅黑"/>
                <a:cs typeface="微软雅黑"/>
              </a:rPr>
              <a:t>软水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：钙、镁离子等，降低水的硬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度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；</a:t>
            </a:r>
            <a:endParaRPr sz="2100" dirty="0">
              <a:latin typeface="微软雅黑"/>
              <a:cs typeface="微软雅黑"/>
            </a:endParaRPr>
          </a:p>
          <a:p>
            <a:pPr marL="120224">
              <a:spcBef>
                <a:spcPts val="767"/>
              </a:spcBef>
            </a:pPr>
            <a:r>
              <a:rPr sz="2100" spc="-13" dirty="0">
                <a:solidFill>
                  <a:srgbClr val="DA1F28"/>
                </a:solidFill>
                <a:latin typeface="微软雅黑"/>
                <a:cs typeface="微软雅黑"/>
              </a:rPr>
              <a:t>纯水</a:t>
            </a:r>
            <a:r>
              <a:rPr sz="2100" spc="-13" dirty="0">
                <a:solidFill>
                  <a:srgbClr val="FFFFFF"/>
                </a:solidFill>
                <a:latin typeface="微软雅黑"/>
                <a:cs typeface="微软雅黑"/>
              </a:rPr>
              <a:t>：采用反渗透法，使水变为纯</a:t>
            </a:r>
            <a:r>
              <a:rPr sz="2100" dirty="0">
                <a:solidFill>
                  <a:srgbClr val="FFFFFF"/>
                </a:solidFill>
                <a:latin typeface="微软雅黑"/>
                <a:cs typeface="微软雅黑"/>
              </a:rPr>
              <a:t>净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水</a:t>
            </a:r>
            <a:endParaRPr sz="2100" dirty="0">
              <a:latin typeface="微软雅黑"/>
              <a:cs typeface="微软雅黑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8795173" y="5934288"/>
            <a:ext cx="3092027" cy="8489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spcBef>
                <a:spcPts val="140"/>
              </a:spcBef>
            </a:pPr>
            <a:r>
              <a:rPr lang="zh-CN" altLang="en-US" sz="27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净水（水处理）系统</a:t>
            </a:r>
          </a:p>
        </p:txBody>
      </p:sp>
      <p:sp>
        <p:nvSpPr>
          <p:cNvPr id="10" name="object 16"/>
          <p:cNvSpPr/>
          <p:nvPr/>
        </p:nvSpPr>
        <p:spPr>
          <a:xfrm>
            <a:off x="9956801" y="76201"/>
            <a:ext cx="1568884" cy="1405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05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942038023"/>
              </p:ext>
            </p:extLst>
          </p:nvPr>
        </p:nvGraphicFramePr>
        <p:xfrm>
          <a:off x="152400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2341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十大科技系统之⑧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隔音降噪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2050" name="Picture 2" descr="C:\Users\apple\Desktop\2020针对疫情的四恒培训\华中培训资料\图片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91051"/>
            <a:ext cx="1776416" cy="14075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bject 6"/>
          <p:cNvSpPr/>
          <p:nvPr/>
        </p:nvSpPr>
        <p:spPr>
          <a:xfrm>
            <a:off x="203200" y="5472520"/>
            <a:ext cx="4572000" cy="80128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❸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通过建筑楼板传入户内的上部住户的噪音。</a:t>
            </a:r>
          </a:p>
        </p:txBody>
      </p:sp>
      <p:sp>
        <p:nvSpPr>
          <p:cNvPr id="6" name="object 6"/>
          <p:cNvSpPr/>
          <p:nvPr/>
        </p:nvSpPr>
        <p:spPr>
          <a:xfrm>
            <a:off x="203200" y="3124200"/>
            <a:ext cx="4572000" cy="8128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❶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外部传入：主要是汽车行驶所产生的路面摩擦声和喇叭声等噪音；</a:t>
            </a:r>
            <a:endParaRPr lang="zh-CN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03200" y="4253320"/>
            <a:ext cx="4572000" cy="80128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       </a:t>
            </a:r>
            <a:r>
              <a:rPr lang="en-US" altLang="zh-CN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❷</a:t>
            </a:r>
            <a:r>
              <a:rPr lang="zh-CN" altLang="en-US" sz="21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通过建筑卫生间下水管道传入户内的上部住户的冲马桶噪音；</a:t>
            </a:r>
            <a:endParaRPr lang="zh-CN" altLang="zh-CN" sz="2100" b="1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69683" y="1905000"/>
            <a:ext cx="4605517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住宅中主要的噪音来源</a:t>
            </a:r>
            <a:endParaRPr lang="zh-CN" altLang="en-US" b="1" dirty="0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" name="左右箭头 1"/>
          <p:cNvSpPr/>
          <p:nvPr/>
        </p:nvSpPr>
        <p:spPr>
          <a:xfrm>
            <a:off x="4775200" y="3189224"/>
            <a:ext cx="1930400" cy="646176"/>
          </a:xfrm>
          <a:prstGeom prst="left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0" name="object 6"/>
          <p:cNvSpPr/>
          <p:nvPr/>
        </p:nvSpPr>
        <p:spPr>
          <a:xfrm>
            <a:off x="6908800" y="3124200"/>
            <a:ext cx="5181600" cy="8128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rgbClr val="00B050"/>
                </a:solidFill>
                <a:latin typeface="等线" pitchFamily="2" charset="-122"/>
                <a:ea typeface="等线" pitchFamily="2" charset="-122"/>
              </a:rPr>
              <a:t>⑴加厚的建筑外墙外保温、 ⑵高性能外门窗、 ⑶外遮阳卷帘等均是积极降噪因子。</a:t>
            </a:r>
            <a:endParaRPr lang="zh-CN" altLang="zh-CN" sz="2100" b="1" dirty="0">
              <a:solidFill>
                <a:srgbClr val="00B05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1" name="左右箭头 10"/>
          <p:cNvSpPr/>
          <p:nvPr/>
        </p:nvSpPr>
        <p:spPr>
          <a:xfrm>
            <a:off x="4775200" y="4408424"/>
            <a:ext cx="1930400" cy="646176"/>
          </a:xfrm>
          <a:prstGeom prst="left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2" name="object 6"/>
          <p:cNvSpPr/>
          <p:nvPr/>
        </p:nvSpPr>
        <p:spPr>
          <a:xfrm>
            <a:off x="6908800" y="4343400"/>
            <a:ext cx="5181600" cy="8128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rgbClr val="00B050"/>
                </a:solidFill>
                <a:latin typeface="等线" pitchFamily="2" charset="-122"/>
                <a:ea typeface="等线" pitchFamily="2" charset="-122"/>
              </a:rPr>
              <a:t>⑴同层排水系统、 ⑵加厚的</a:t>
            </a:r>
            <a:r>
              <a:rPr lang="en-US" altLang="zh-CN" sz="2100" b="1" dirty="0">
                <a:solidFill>
                  <a:srgbClr val="00B050"/>
                </a:solidFill>
                <a:latin typeface="等线" pitchFamily="2" charset="-122"/>
                <a:ea typeface="等线" pitchFamily="2" charset="-122"/>
              </a:rPr>
              <a:t>HDPE</a:t>
            </a:r>
            <a:r>
              <a:rPr lang="zh-CN" altLang="en-US" sz="2100" b="1" dirty="0">
                <a:solidFill>
                  <a:srgbClr val="00B050"/>
                </a:solidFill>
                <a:latin typeface="等线" pitchFamily="2" charset="-122"/>
                <a:ea typeface="等线" pitchFamily="2" charset="-122"/>
              </a:rPr>
              <a:t>排水立管、 ⑶苏维托等均是积极降噪因子。</a:t>
            </a:r>
            <a:endParaRPr lang="zh-CN" altLang="zh-CN" sz="2100" b="1" dirty="0">
              <a:solidFill>
                <a:srgbClr val="00B05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3" name="左右箭头 12"/>
          <p:cNvSpPr/>
          <p:nvPr/>
        </p:nvSpPr>
        <p:spPr>
          <a:xfrm>
            <a:off x="4775200" y="5526024"/>
            <a:ext cx="1930400" cy="646176"/>
          </a:xfrm>
          <a:prstGeom prst="left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object 6"/>
          <p:cNvSpPr/>
          <p:nvPr/>
        </p:nvSpPr>
        <p:spPr>
          <a:xfrm>
            <a:off x="6908800" y="5461000"/>
            <a:ext cx="5181600" cy="812800"/>
          </a:xfrm>
          <a:custGeom>
            <a:avLst/>
            <a:gdLst/>
            <a:ahLst/>
            <a:cxnLst/>
            <a:rect l="l" t="t" r="r" b="b"/>
            <a:pathLst>
              <a:path w="1214755" h="338454">
                <a:moveTo>
                  <a:pt x="1214627" y="0"/>
                </a:moveTo>
                <a:lnTo>
                  <a:pt x="0" y="0"/>
                </a:lnTo>
                <a:lnTo>
                  <a:pt x="0" y="338327"/>
                </a:lnTo>
                <a:lnTo>
                  <a:pt x="1214627" y="338327"/>
                </a:lnTo>
                <a:lnTo>
                  <a:pt x="1214627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>
              <a:lnSpc>
                <a:spcPts val="2933"/>
              </a:lnSpc>
            </a:pPr>
            <a:r>
              <a:rPr lang="zh-CN" altLang="en-US" sz="2100" b="1" dirty="0">
                <a:solidFill>
                  <a:srgbClr val="00B050"/>
                </a:solidFill>
                <a:latin typeface="等线" pitchFamily="2" charset="-122"/>
                <a:ea typeface="等线" pitchFamily="2" charset="-122"/>
              </a:rPr>
              <a:t>⑴加厚的结构楼板、 ⑵加厚的地面垫层、 ⑶ 地面装修材料等均是积极降噪因子。</a:t>
            </a:r>
            <a:endParaRPr lang="zh-CN" altLang="zh-CN" sz="2100" b="1" dirty="0">
              <a:solidFill>
                <a:srgbClr val="00B05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010400" y="1905000"/>
            <a:ext cx="4605517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363099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等线" pitchFamily="2" charset="-122"/>
                <a:ea typeface="等线" pitchFamily="2" charset="-122"/>
              </a:rPr>
              <a:t>ΜΟΜΛ</a:t>
            </a:r>
            <a:r>
              <a:rPr lang="zh-CN" altLang="en-US" b="1" dirty="0" smtClean="0">
                <a:latin typeface="等线" pitchFamily="2" charset="-122"/>
                <a:ea typeface="等线" pitchFamily="2" charset="-122"/>
              </a:rPr>
              <a:t>住宅中主要的构造设置</a:t>
            </a:r>
            <a:endParaRPr lang="zh-CN" altLang="en-US" b="1" dirty="0"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1359464228"/>
              </p:ext>
            </p:extLst>
          </p:nvPr>
        </p:nvGraphicFramePr>
        <p:xfrm>
          <a:off x="152400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37928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十大科技系统之⑨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同层排水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pic>
        <p:nvPicPr>
          <p:cNvPr id="1026" name="Picture 2" descr="C:\Users\apple\Desktop\2020针对疫情的四恒培训\华中培训资料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1" y="76201"/>
            <a:ext cx="1502833" cy="13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/>
          <p:cNvSpPr txBox="1"/>
          <p:nvPr/>
        </p:nvSpPr>
        <p:spPr>
          <a:xfrm>
            <a:off x="1075944" y="5603239"/>
            <a:ext cx="9618133" cy="849634"/>
          </a:xfrm>
          <a:prstGeom prst="rect">
            <a:avLst/>
          </a:prstGeom>
          <a:solidFill>
            <a:srgbClr val="000000">
              <a:alpha val="83921"/>
            </a:srgbClr>
          </a:solidFill>
          <a:ln w="19811">
            <a:solidFill>
              <a:srgbClr val="FFFFFF"/>
            </a:solidFill>
          </a:ln>
        </p:spPr>
        <p:txBody>
          <a:bodyPr vert="horz" wrap="square" lIns="0" tIns="9313" rIns="0" bIns="0" rtlCol="0">
            <a:spAutoFit/>
          </a:bodyPr>
          <a:lstStyle/>
          <a:p>
            <a:pPr marL="121917" marR="284473">
              <a:lnSpc>
                <a:spcPct val="130000"/>
              </a:lnSpc>
              <a:spcBef>
                <a:spcPts val="73"/>
              </a:spcBef>
            </a:pP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与传统的地排水不同，同层排水的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管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道布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置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方式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让排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水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支管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不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穿越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楼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板，在 同楼层内连接到排水立管进行排放</a:t>
            </a:r>
            <a:endParaRPr sz="2100">
              <a:latin typeface="微软雅黑"/>
              <a:cs typeface="微软雅黑"/>
            </a:endParaRPr>
          </a:p>
        </p:txBody>
      </p:sp>
      <p:sp>
        <p:nvSpPr>
          <p:cNvPr id="10" name="object 4"/>
          <p:cNvSpPr/>
          <p:nvPr/>
        </p:nvSpPr>
        <p:spPr>
          <a:xfrm>
            <a:off x="5904992" y="1700784"/>
            <a:ext cx="5990336" cy="2976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191007" y="1700784"/>
            <a:ext cx="5421376" cy="297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pple\Desktop\2020针对疫情的四恒培训\华中培训资料\图片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1" y="76201"/>
            <a:ext cx="1502833" cy="13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/>
          <p:nvPr/>
        </p:nvSpPr>
        <p:spPr>
          <a:xfrm>
            <a:off x="8432800" y="2403686"/>
            <a:ext cx="3552613" cy="2660227"/>
          </a:xfrm>
          <a:prstGeom prst="rect">
            <a:avLst/>
          </a:prstGeom>
          <a:solidFill>
            <a:srgbClr val="000000">
              <a:alpha val="83921"/>
            </a:srgbClr>
          </a:solidFill>
          <a:ln w="19811">
            <a:solidFill>
              <a:srgbClr val="FFFFFF"/>
            </a:solidFill>
          </a:ln>
        </p:spPr>
        <p:txBody>
          <a:bodyPr vert="horz" wrap="square" lIns="0" tIns="107524" rIns="0" bIns="0" rtlCol="0">
            <a:spAutoFit/>
          </a:bodyPr>
          <a:lstStyle/>
          <a:p>
            <a:pPr marL="503754" indent="-382684">
              <a:spcBef>
                <a:spcPts val="847"/>
              </a:spcBef>
              <a:buFont typeface="Wingdings"/>
              <a:buChar char=""/>
              <a:tabLst>
                <a:tab pos="503754" algn="l"/>
              </a:tabLst>
            </a:pP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清洁卫生，便于打扫；</a:t>
            </a:r>
            <a:endParaRPr sz="2100" dirty="0">
              <a:latin typeface="微软雅黑"/>
              <a:cs typeface="微软雅黑"/>
            </a:endParaRPr>
          </a:p>
          <a:p>
            <a:pPr marL="503754" indent="-382684">
              <a:spcBef>
                <a:spcPts val="767"/>
              </a:spcBef>
              <a:buFont typeface="Wingdings"/>
              <a:buChar char=""/>
              <a:tabLst>
                <a:tab pos="503754" algn="l"/>
              </a:tabLst>
            </a:pP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消除噪音；</a:t>
            </a:r>
            <a:endParaRPr sz="2100" dirty="0">
              <a:latin typeface="微软雅黑"/>
              <a:cs typeface="微软雅黑"/>
            </a:endParaRPr>
          </a:p>
          <a:p>
            <a:pPr marL="503754" indent="-382684">
              <a:spcBef>
                <a:spcPts val="767"/>
              </a:spcBef>
              <a:buFont typeface="Wingdings"/>
              <a:buChar char=""/>
              <a:tabLst>
                <a:tab pos="503754" algn="l"/>
              </a:tabLst>
            </a:pP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卫生间用水设备提高灵</a:t>
            </a:r>
            <a:endParaRPr sz="2100" dirty="0">
              <a:latin typeface="微软雅黑"/>
              <a:cs typeface="微软雅黑"/>
            </a:endParaRPr>
          </a:p>
          <a:p>
            <a:pPr marL="503754">
              <a:spcBef>
                <a:spcPts val="767"/>
              </a:spcBef>
            </a:pPr>
            <a:r>
              <a:rPr sz="2100" spc="-13" dirty="0">
                <a:solidFill>
                  <a:srgbClr val="FFFFFF"/>
                </a:solidFill>
                <a:latin typeface="微软雅黑"/>
                <a:cs typeface="微软雅黑"/>
              </a:rPr>
              <a:t>活性；</a:t>
            </a:r>
            <a:endParaRPr sz="2100" dirty="0">
              <a:latin typeface="微软雅黑"/>
              <a:cs typeface="微软雅黑"/>
            </a:endParaRPr>
          </a:p>
          <a:p>
            <a:pPr marL="503754" indent="-382684">
              <a:spcBef>
                <a:spcPts val="773"/>
              </a:spcBef>
              <a:buFont typeface="Wingdings"/>
              <a:buChar char=""/>
              <a:tabLst>
                <a:tab pos="503754" algn="l"/>
              </a:tabLst>
            </a:pP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安全高效；</a:t>
            </a:r>
            <a:endParaRPr sz="2100" dirty="0">
              <a:latin typeface="微软雅黑"/>
              <a:cs typeface="微软雅黑"/>
            </a:endParaRPr>
          </a:p>
          <a:p>
            <a:pPr marL="503754" indent="-382684">
              <a:spcBef>
                <a:spcPts val="767"/>
              </a:spcBef>
              <a:buFont typeface="Wingdings"/>
              <a:buChar char=""/>
              <a:tabLst>
                <a:tab pos="503754" algn="l"/>
              </a:tabLst>
            </a:pP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节省空间；</a:t>
            </a:r>
            <a:endParaRPr sz="2100" dirty="0">
              <a:latin typeface="微软雅黑"/>
              <a:cs typeface="微软雅黑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203200" y="1803400"/>
            <a:ext cx="4996688" cy="3860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苏委托管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3200" y="1493999"/>
            <a:ext cx="2946400" cy="4779801"/>
          </a:xfrm>
          <a:prstGeom prst="rect">
            <a:avLst/>
          </a:prstGeom>
        </p:spPr>
      </p:pic>
      <p:sp>
        <p:nvSpPr>
          <p:cNvPr id="8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十大科技系统之⑨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同层排水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112611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904477101"/>
              </p:ext>
            </p:extLst>
          </p:nvPr>
        </p:nvGraphicFramePr>
        <p:xfrm>
          <a:off x="1524000" y="1484631"/>
          <a:ext cx="9088120" cy="505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83201" y="598828"/>
            <a:ext cx="3231932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</a:rPr>
              <a:t>目  录</a:t>
            </a:r>
          </a:p>
        </p:txBody>
      </p:sp>
    </p:spTree>
    <p:extLst>
      <p:ext uri="{BB962C8B-B14F-4D97-AF65-F5344CB8AC3E}">
        <p14:creationId xmlns:p14="http://schemas.microsoft.com/office/powerpoint/2010/main" val="5477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6"/>
          <p:cNvSpPr/>
          <p:nvPr/>
        </p:nvSpPr>
        <p:spPr>
          <a:xfrm>
            <a:off x="1491489" y="2200657"/>
            <a:ext cx="9806415" cy="1562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761301" y="2171700"/>
            <a:ext cx="8150584" cy="1366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3" name="object 8"/>
          <p:cNvSpPr/>
          <p:nvPr/>
        </p:nvSpPr>
        <p:spPr>
          <a:xfrm>
            <a:off x="2982485" y="2385753"/>
            <a:ext cx="7710977" cy="821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2982481" y="2385762"/>
            <a:ext cx="7711440" cy="822113"/>
          </a:xfrm>
          <a:custGeom>
            <a:avLst/>
            <a:gdLst/>
            <a:ahLst/>
            <a:cxnLst/>
            <a:rect l="l" t="t" r="r" b="b"/>
            <a:pathLst>
              <a:path w="5783580" h="616585">
                <a:moveTo>
                  <a:pt x="0" y="308025"/>
                </a:moveTo>
                <a:lnTo>
                  <a:pt x="3339" y="262508"/>
                </a:lnTo>
                <a:lnTo>
                  <a:pt x="13041" y="219064"/>
                </a:lnTo>
                <a:lnTo>
                  <a:pt x="28628" y="178170"/>
                </a:lnTo>
                <a:lnTo>
                  <a:pt x="49625" y="140303"/>
                </a:lnTo>
                <a:lnTo>
                  <a:pt x="75554" y="105938"/>
                </a:lnTo>
                <a:lnTo>
                  <a:pt x="105938" y="75554"/>
                </a:lnTo>
                <a:lnTo>
                  <a:pt x="140303" y="49625"/>
                </a:lnTo>
                <a:lnTo>
                  <a:pt x="178170" y="28628"/>
                </a:lnTo>
                <a:lnTo>
                  <a:pt x="219064" y="13041"/>
                </a:lnTo>
                <a:lnTo>
                  <a:pt x="262508" y="3339"/>
                </a:lnTo>
                <a:lnTo>
                  <a:pt x="308025" y="0"/>
                </a:lnTo>
                <a:lnTo>
                  <a:pt x="5475211" y="0"/>
                </a:lnTo>
                <a:lnTo>
                  <a:pt x="5520728" y="3339"/>
                </a:lnTo>
                <a:lnTo>
                  <a:pt x="5564172" y="13041"/>
                </a:lnTo>
                <a:lnTo>
                  <a:pt x="5605066" y="28628"/>
                </a:lnTo>
                <a:lnTo>
                  <a:pt x="5642933" y="49625"/>
                </a:lnTo>
                <a:lnTo>
                  <a:pt x="5677298" y="75554"/>
                </a:lnTo>
                <a:lnTo>
                  <a:pt x="5707683" y="105938"/>
                </a:lnTo>
                <a:lnTo>
                  <a:pt x="5733611" y="140303"/>
                </a:lnTo>
                <a:lnTo>
                  <a:pt x="5754608" y="178170"/>
                </a:lnTo>
                <a:lnTo>
                  <a:pt x="5770195" y="219064"/>
                </a:lnTo>
                <a:lnTo>
                  <a:pt x="5779897" y="262508"/>
                </a:lnTo>
                <a:lnTo>
                  <a:pt x="5783237" y="308025"/>
                </a:lnTo>
                <a:lnTo>
                  <a:pt x="5779897" y="353543"/>
                </a:lnTo>
                <a:lnTo>
                  <a:pt x="5770195" y="396987"/>
                </a:lnTo>
                <a:lnTo>
                  <a:pt x="5754608" y="437881"/>
                </a:lnTo>
                <a:lnTo>
                  <a:pt x="5733611" y="475748"/>
                </a:lnTo>
                <a:lnTo>
                  <a:pt x="5707683" y="510112"/>
                </a:lnTo>
                <a:lnTo>
                  <a:pt x="5677298" y="540497"/>
                </a:lnTo>
                <a:lnTo>
                  <a:pt x="5642933" y="566426"/>
                </a:lnTo>
                <a:lnTo>
                  <a:pt x="5605066" y="587422"/>
                </a:lnTo>
                <a:lnTo>
                  <a:pt x="5564172" y="603009"/>
                </a:lnTo>
                <a:lnTo>
                  <a:pt x="5520728" y="612711"/>
                </a:lnTo>
                <a:lnTo>
                  <a:pt x="5475211" y="616051"/>
                </a:lnTo>
                <a:lnTo>
                  <a:pt x="308025" y="616051"/>
                </a:lnTo>
                <a:lnTo>
                  <a:pt x="262508" y="612711"/>
                </a:lnTo>
                <a:lnTo>
                  <a:pt x="219064" y="603009"/>
                </a:lnTo>
                <a:lnTo>
                  <a:pt x="178170" y="587422"/>
                </a:lnTo>
                <a:lnTo>
                  <a:pt x="140303" y="566426"/>
                </a:lnTo>
                <a:lnTo>
                  <a:pt x="105938" y="540497"/>
                </a:lnTo>
                <a:lnTo>
                  <a:pt x="75554" y="510112"/>
                </a:lnTo>
                <a:lnTo>
                  <a:pt x="49625" y="475748"/>
                </a:lnTo>
                <a:lnTo>
                  <a:pt x="28628" y="437881"/>
                </a:lnTo>
                <a:lnTo>
                  <a:pt x="13041" y="396987"/>
                </a:lnTo>
                <a:lnTo>
                  <a:pt x="3339" y="353543"/>
                </a:lnTo>
                <a:lnTo>
                  <a:pt x="0" y="30802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5" name="object 10"/>
          <p:cNvSpPr txBox="1">
            <a:spLocks/>
          </p:cNvSpPr>
          <p:nvPr/>
        </p:nvSpPr>
        <p:spPr>
          <a:xfrm>
            <a:off x="3541840" y="2444249"/>
            <a:ext cx="3821853" cy="602827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spcBef>
                <a:spcPts val="127"/>
              </a:spcBef>
            </a:pPr>
            <a:r>
              <a:rPr lang="zh-CN" altLang="en-US" sz="3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华文隶书" panose="02010800040101010101" charset="-122"/>
              </a:rPr>
              <a:t>引  子</a:t>
            </a:r>
          </a:p>
        </p:txBody>
      </p:sp>
      <p:sp>
        <p:nvSpPr>
          <p:cNvPr id="16" name="object 11"/>
          <p:cNvSpPr/>
          <p:nvPr/>
        </p:nvSpPr>
        <p:spPr>
          <a:xfrm>
            <a:off x="3225785" y="2024160"/>
            <a:ext cx="7218849" cy="385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2255826" y="2289017"/>
            <a:ext cx="372533" cy="846667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5300" b="1" spc="-7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Times New Roman" panose="02020603050405020304"/>
              </a:rPr>
              <a:t>1</a:t>
            </a:r>
            <a:endParaRPr sz="5300" b="1">
              <a:latin typeface="等线" pitchFamily="2" charset="-122"/>
              <a:ea typeface="等线" pitchFamily="2" charset="-122"/>
              <a:cs typeface="Times New Roman" panose="02020603050405020304"/>
            </a:endParaRPr>
          </a:p>
        </p:txBody>
      </p:sp>
      <p:sp>
        <p:nvSpPr>
          <p:cNvPr id="18" name="object 13"/>
          <p:cNvSpPr/>
          <p:nvPr/>
        </p:nvSpPr>
        <p:spPr>
          <a:xfrm>
            <a:off x="1491489" y="3647439"/>
            <a:ext cx="9806415" cy="1560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2761301" y="3676331"/>
            <a:ext cx="8150584" cy="1366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0" name="object 15"/>
          <p:cNvSpPr/>
          <p:nvPr/>
        </p:nvSpPr>
        <p:spPr>
          <a:xfrm>
            <a:off x="2982485" y="3880444"/>
            <a:ext cx="7710977" cy="8214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1" name="object 16"/>
          <p:cNvSpPr/>
          <p:nvPr/>
        </p:nvSpPr>
        <p:spPr>
          <a:xfrm>
            <a:off x="2982481" y="3880440"/>
            <a:ext cx="7711440" cy="822113"/>
          </a:xfrm>
          <a:custGeom>
            <a:avLst/>
            <a:gdLst/>
            <a:ahLst/>
            <a:cxnLst/>
            <a:rect l="l" t="t" r="r" b="b"/>
            <a:pathLst>
              <a:path w="5783580" h="616585">
                <a:moveTo>
                  <a:pt x="0" y="308025"/>
                </a:moveTo>
                <a:lnTo>
                  <a:pt x="3339" y="262508"/>
                </a:lnTo>
                <a:lnTo>
                  <a:pt x="13041" y="219064"/>
                </a:lnTo>
                <a:lnTo>
                  <a:pt x="28628" y="178170"/>
                </a:lnTo>
                <a:lnTo>
                  <a:pt x="49625" y="140303"/>
                </a:lnTo>
                <a:lnTo>
                  <a:pt x="75554" y="105938"/>
                </a:lnTo>
                <a:lnTo>
                  <a:pt x="105938" y="75554"/>
                </a:lnTo>
                <a:lnTo>
                  <a:pt x="140303" y="49625"/>
                </a:lnTo>
                <a:lnTo>
                  <a:pt x="178170" y="28628"/>
                </a:lnTo>
                <a:lnTo>
                  <a:pt x="219064" y="13041"/>
                </a:lnTo>
                <a:lnTo>
                  <a:pt x="262508" y="3339"/>
                </a:lnTo>
                <a:lnTo>
                  <a:pt x="308025" y="0"/>
                </a:lnTo>
                <a:lnTo>
                  <a:pt x="5475211" y="0"/>
                </a:lnTo>
                <a:lnTo>
                  <a:pt x="5520728" y="3339"/>
                </a:lnTo>
                <a:lnTo>
                  <a:pt x="5564172" y="13041"/>
                </a:lnTo>
                <a:lnTo>
                  <a:pt x="5605066" y="28628"/>
                </a:lnTo>
                <a:lnTo>
                  <a:pt x="5642933" y="49625"/>
                </a:lnTo>
                <a:lnTo>
                  <a:pt x="5677298" y="75554"/>
                </a:lnTo>
                <a:lnTo>
                  <a:pt x="5707683" y="105938"/>
                </a:lnTo>
                <a:lnTo>
                  <a:pt x="5733611" y="140303"/>
                </a:lnTo>
                <a:lnTo>
                  <a:pt x="5754608" y="178170"/>
                </a:lnTo>
                <a:lnTo>
                  <a:pt x="5770195" y="219064"/>
                </a:lnTo>
                <a:lnTo>
                  <a:pt x="5779897" y="262508"/>
                </a:lnTo>
                <a:lnTo>
                  <a:pt x="5783237" y="308025"/>
                </a:lnTo>
                <a:lnTo>
                  <a:pt x="5779897" y="353543"/>
                </a:lnTo>
                <a:lnTo>
                  <a:pt x="5770195" y="396987"/>
                </a:lnTo>
                <a:lnTo>
                  <a:pt x="5754608" y="437881"/>
                </a:lnTo>
                <a:lnTo>
                  <a:pt x="5733611" y="475748"/>
                </a:lnTo>
                <a:lnTo>
                  <a:pt x="5707683" y="510112"/>
                </a:lnTo>
                <a:lnTo>
                  <a:pt x="5677298" y="540497"/>
                </a:lnTo>
                <a:lnTo>
                  <a:pt x="5642933" y="566426"/>
                </a:lnTo>
                <a:lnTo>
                  <a:pt x="5605066" y="587422"/>
                </a:lnTo>
                <a:lnTo>
                  <a:pt x="5564172" y="603009"/>
                </a:lnTo>
                <a:lnTo>
                  <a:pt x="5520728" y="612711"/>
                </a:lnTo>
                <a:lnTo>
                  <a:pt x="5475211" y="616051"/>
                </a:lnTo>
                <a:lnTo>
                  <a:pt x="308025" y="616051"/>
                </a:lnTo>
                <a:lnTo>
                  <a:pt x="262508" y="612711"/>
                </a:lnTo>
                <a:lnTo>
                  <a:pt x="219064" y="603009"/>
                </a:lnTo>
                <a:lnTo>
                  <a:pt x="178170" y="587422"/>
                </a:lnTo>
                <a:lnTo>
                  <a:pt x="140303" y="566426"/>
                </a:lnTo>
                <a:lnTo>
                  <a:pt x="105938" y="540497"/>
                </a:lnTo>
                <a:lnTo>
                  <a:pt x="75554" y="510112"/>
                </a:lnTo>
                <a:lnTo>
                  <a:pt x="49625" y="475748"/>
                </a:lnTo>
                <a:lnTo>
                  <a:pt x="28628" y="437881"/>
                </a:lnTo>
                <a:lnTo>
                  <a:pt x="13041" y="396987"/>
                </a:lnTo>
                <a:lnTo>
                  <a:pt x="3339" y="353543"/>
                </a:lnTo>
                <a:lnTo>
                  <a:pt x="0" y="30802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2" name="object 17"/>
          <p:cNvSpPr txBox="1"/>
          <p:nvPr/>
        </p:nvSpPr>
        <p:spPr>
          <a:xfrm>
            <a:off x="3541840" y="3938927"/>
            <a:ext cx="6189133" cy="590760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altLang="zh-CN" sz="3700" b="1" spc="-107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  <a:cs typeface="微软雅黑"/>
              </a:rPr>
              <a:t>ΜΟΜ</a:t>
            </a:r>
            <a:r>
              <a:rPr lang="en-US" altLang="zh-CN" sz="3700" b="1" spc="-87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  <a:cs typeface="微软雅黑"/>
              </a:rPr>
              <a:t>Λ</a:t>
            </a:r>
            <a:r>
              <a:rPr lang="zh-CN" altLang="en-US" sz="3700" b="1" spc="-87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  <a:cs typeface="微软雅黑"/>
              </a:rPr>
              <a:t>十大核心</a:t>
            </a:r>
            <a:r>
              <a:rPr lang="zh-CN" altLang="en-US" sz="3700" b="1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  <a:cs typeface="微软雅黑"/>
              </a:rPr>
              <a:t>科技系统</a:t>
            </a:r>
            <a:endParaRPr lang="zh-CN" altLang="en-US" sz="37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23" name="object 18"/>
          <p:cNvSpPr/>
          <p:nvPr/>
        </p:nvSpPr>
        <p:spPr>
          <a:xfrm>
            <a:off x="3225785" y="3518848"/>
            <a:ext cx="7218849" cy="3858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24" name="object 19"/>
          <p:cNvSpPr txBox="1"/>
          <p:nvPr/>
        </p:nvSpPr>
        <p:spPr>
          <a:xfrm>
            <a:off x="2255826" y="3781812"/>
            <a:ext cx="372533" cy="846667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5300" b="1" spc="-7" dirty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Times New Roman" panose="02020603050405020304"/>
              </a:rPr>
              <a:t>2</a:t>
            </a:r>
            <a:endParaRPr sz="5300" b="1">
              <a:latin typeface="等线" pitchFamily="2" charset="-122"/>
              <a:ea typeface="等线" pitchFamily="2" charset="-122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0518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十大科技系统之⑩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高性能门窗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9956801" y="108340"/>
            <a:ext cx="1545340" cy="1385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247890"/>
              </p:ext>
            </p:extLst>
          </p:nvPr>
        </p:nvGraphicFramePr>
        <p:xfrm>
          <a:off x="2180168" y="5196842"/>
          <a:ext cx="8894233" cy="9591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/>
                <a:gridCol w="7268633"/>
              </a:tblGrid>
              <a:tr h="4795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tabLst>
                          <a:tab pos="825500" algn="l"/>
                        </a:tabLst>
                      </a:pPr>
                      <a:r>
                        <a:rPr sz="2100" spc="-5" dirty="0">
                          <a:latin typeface="微软雅黑"/>
                          <a:cs typeface="微软雅黑"/>
                        </a:rPr>
                        <a:t>窗	框</a:t>
                      </a:r>
                      <a:endParaRPr sz="2100">
                        <a:latin typeface="微软雅黑"/>
                        <a:cs typeface="微软雅黑"/>
                      </a:endParaRPr>
                    </a:p>
                  </a:txBody>
                  <a:tcPr marL="0" marR="0" marT="508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spc="-5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断桥铝</a:t>
                      </a:r>
                      <a:endParaRPr sz="2100">
                        <a:latin typeface="微软雅黑"/>
                        <a:cs typeface="微软雅黑"/>
                      </a:endParaRPr>
                    </a:p>
                  </a:txBody>
                  <a:tcPr marL="0" marR="0" marT="5080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  <a:tr h="4795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  <a:tabLst>
                          <a:tab pos="825500" algn="l"/>
                        </a:tabLst>
                      </a:pPr>
                      <a:r>
                        <a:rPr sz="2100" spc="-5" dirty="0">
                          <a:latin typeface="微软雅黑"/>
                          <a:cs typeface="微软雅黑"/>
                        </a:rPr>
                        <a:t>玻	璃</a:t>
                      </a:r>
                      <a:endParaRPr sz="2100">
                        <a:latin typeface="微软雅黑"/>
                        <a:cs typeface="微软雅黑"/>
                      </a:endParaRPr>
                    </a:p>
                  </a:txBody>
                  <a:tcPr marL="0" marR="0" marT="80433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2100" spc="-5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5Low-e+16Ar（12A）+6双层中空玻璃</a:t>
                      </a:r>
                      <a:endParaRPr sz="2100">
                        <a:latin typeface="微软雅黑"/>
                        <a:cs typeface="微软雅黑"/>
                      </a:endParaRPr>
                    </a:p>
                  </a:txBody>
                  <a:tcPr marL="0" marR="0" marT="80433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915695"/>
              </p:ext>
            </p:extLst>
          </p:nvPr>
        </p:nvGraphicFramePr>
        <p:xfrm>
          <a:off x="2180168" y="6229096"/>
          <a:ext cx="8893385" cy="451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960"/>
                <a:gridCol w="367452"/>
                <a:gridCol w="367453"/>
                <a:gridCol w="447887"/>
                <a:gridCol w="7268633"/>
              </a:tblGrid>
              <a:tr h="451104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dirty="0">
                          <a:latin typeface="微软雅黑"/>
                          <a:cs typeface="微软雅黑"/>
                        </a:rPr>
                        <a:t>传</a:t>
                      </a:r>
                    </a:p>
                  </a:txBody>
                  <a:tcPr marL="0" marR="0" marT="508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dirty="0">
                          <a:latin typeface="微软雅黑"/>
                          <a:cs typeface="微软雅黑"/>
                        </a:rPr>
                        <a:t>热</a:t>
                      </a:r>
                      <a:endParaRPr sz="2100">
                        <a:latin typeface="微软雅黑"/>
                        <a:cs typeface="微软雅黑"/>
                      </a:endParaRPr>
                    </a:p>
                  </a:txBody>
                  <a:tcPr marL="0" marR="0" marT="508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dirty="0">
                          <a:latin typeface="微软雅黑"/>
                          <a:cs typeface="微软雅黑"/>
                        </a:rPr>
                        <a:t>系</a:t>
                      </a:r>
                      <a:endParaRPr sz="2100">
                        <a:latin typeface="微软雅黑"/>
                        <a:cs typeface="微软雅黑"/>
                      </a:endParaRPr>
                    </a:p>
                  </a:txBody>
                  <a:tcPr marL="0" marR="0" marT="508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dirty="0">
                          <a:latin typeface="微软雅黑"/>
                          <a:cs typeface="微软雅黑"/>
                        </a:rPr>
                        <a:t>数</a:t>
                      </a:r>
                      <a:endParaRPr sz="2100">
                        <a:latin typeface="微软雅黑"/>
                        <a:cs typeface="微软雅黑"/>
                      </a:endParaRPr>
                    </a:p>
                  </a:txBody>
                  <a:tcPr marL="0" marR="0" marT="5080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spc="-5" dirty="0">
                          <a:solidFill>
                            <a:srgbClr val="FFFFFF"/>
                          </a:solidFill>
                          <a:latin typeface="微软雅黑"/>
                          <a:cs typeface="微软雅黑"/>
                        </a:rPr>
                        <a:t>2.0~2.8</a:t>
                      </a:r>
                      <a:r>
                        <a:rPr sz="2100" kern="1200" spc="-5" dirty="0">
                          <a:solidFill>
                            <a:srgbClr val="FFFFFF"/>
                          </a:solidFill>
                          <a:latin typeface="微软雅黑"/>
                          <a:ea typeface="+mn-ea"/>
                          <a:cs typeface="微软雅黑"/>
                        </a:rPr>
                        <a:t>W</a:t>
                      </a:r>
                      <a:r>
                        <a:rPr sz="2100" kern="1200" spc="-5" dirty="0" smtClean="0">
                          <a:solidFill>
                            <a:srgbClr val="FFFFFF"/>
                          </a:solidFill>
                          <a:latin typeface="微软雅黑"/>
                          <a:ea typeface="+mn-ea"/>
                          <a:cs typeface="微软雅黑"/>
                        </a:rPr>
                        <a:t>/</a:t>
                      </a:r>
                      <a:r>
                        <a:rPr lang="zh-CN" altLang="en-US" sz="2100" kern="1200" spc="-5" dirty="0" smtClean="0">
                          <a:solidFill>
                            <a:srgbClr val="FFFFFF"/>
                          </a:solidFill>
                          <a:latin typeface="微软雅黑"/>
                          <a:ea typeface="+mn-ea"/>
                          <a:cs typeface="微软雅黑"/>
                        </a:rPr>
                        <a:t>㎡</a:t>
                      </a:r>
                      <a:r>
                        <a:rPr sz="2100" kern="1200" spc="-5" dirty="0" smtClean="0">
                          <a:solidFill>
                            <a:srgbClr val="FFFFFF"/>
                          </a:solidFill>
                          <a:latin typeface="微软雅黑"/>
                          <a:ea typeface="+mn-ea"/>
                          <a:cs typeface="微软雅黑"/>
                        </a:rPr>
                        <a:t>·</a:t>
                      </a:r>
                      <a:r>
                        <a:rPr sz="2100" kern="1200" spc="-5" dirty="0">
                          <a:solidFill>
                            <a:srgbClr val="FFFFFF"/>
                          </a:solidFill>
                          <a:latin typeface="微软雅黑"/>
                          <a:ea typeface="+mn-ea"/>
                          <a:cs typeface="微软雅黑"/>
                        </a:rPr>
                        <a:t>K</a:t>
                      </a:r>
                    </a:p>
                  </a:txBody>
                  <a:tcPr marL="0" marR="0" marT="50800" marB="0">
                    <a:solidFill>
                      <a:srgbClr val="000000">
                        <a:alpha val="83921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object 5"/>
          <p:cNvSpPr/>
          <p:nvPr/>
        </p:nvSpPr>
        <p:spPr>
          <a:xfrm>
            <a:off x="101600" y="1399032"/>
            <a:ext cx="6604000" cy="3553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46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十大科技系统之⑩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高性能门窗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9956801" y="108340"/>
            <a:ext cx="1545340" cy="1385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 txBox="1"/>
          <p:nvPr/>
        </p:nvSpPr>
        <p:spPr>
          <a:xfrm>
            <a:off x="6575692" y="3327401"/>
            <a:ext cx="4897120" cy="1790700"/>
          </a:xfrm>
          <a:prstGeom prst="rect">
            <a:avLst/>
          </a:prstGeom>
          <a:solidFill>
            <a:srgbClr val="000000">
              <a:alpha val="83921"/>
            </a:srgbClr>
          </a:solidFill>
          <a:ln w="19811">
            <a:solidFill>
              <a:srgbClr val="FFFFFF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22764" marR="252300">
              <a:lnSpc>
                <a:spcPct val="130000"/>
              </a:lnSpc>
              <a:spcBef>
                <a:spcPts val="80"/>
              </a:spcBef>
            </a:pP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玻璃增加</a:t>
            </a:r>
            <a:r>
              <a:rPr sz="2100" spc="-13" dirty="0">
                <a:solidFill>
                  <a:srgbClr val="FFFFFF"/>
                </a:solidFill>
                <a:latin typeface="微软雅黑"/>
                <a:cs typeface="微软雅黑"/>
              </a:rPr>
              <a:t>lo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w</a:t>
            </a:r>
            <a:r>
              <a:rPr sz="2100" dirty="0">
                <a:solidFill>
                  <a:srgbClr val="FFFFFF"/>
                </a:solidFill>
                <a:latin typeface="微软雅黑"/>
                <a:cs typeface="微软雅黑"/>
              </a:rPr>
              <a:t>-</a:t>
            </a:r>
            <a:r>
              <a:rPr sz="2100" spc="-20" dirty="0">
                <a:solidFill>
                  <a:srgbClr val="FFFFFF"/>
                </a:solidFill>
                <a:latin typeface="微软雅黑"/>
                <a:cs typeface="微软雅黑"/>
              </a:rPr>
              <a:t>e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镀膜，使得透过玻璃的 太阳辐射小，室内能耗低；</a:t>
            </a:r>
            <a:endParaRPr sz="2100">
              <a:latin typeface="微软雅黑"/>
              <a:cs typeface="微软雅黑"/>
            </a:endParaRPr>
          </a:p>
          <a:p>
            <a:pPr marL="122764" marR="167636">
              <a:lnSpc>
                <a:spcPts val="3333"/>
              </a:lnSpc>
              <a:spcBef>
                <a:spcPts val="233"/>
              </a:spcBef>
            </a:pP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遮阳系数降低，可以降低空调能耗</a:t>
            </a:r>
            <a:r>
              <a:rPr sz="2100" spc="7" dirty="0">
                <a:solidFill>
                  <a:srgbClr val="FFFFFF"/>
                </a:solidFill>
                <a:latin typeface="微软雅黑"/>
                <a:cs typeface="微软雅黑"/>
              </a:rPr>
              <a:t>，</a:t>
            </a:r>
            <a:r>
              <a:rPr sz="2100" spc="-7" dirty="0">
                <a:solidFill>
                  <a:srgbClr val="FFFFFF"/>
                </a:solidFill>
                <a:latin typeface="微软雅黑"/>
                <a:cs typeface="微软雅黑"/>
              </a:rPr>
              <a:t>但 会增加采暖能耗。</a:t>
            </a:r>
            <a:endParaRPr sz="2100">
              <a:latin typeface="微软雅黑"/>
              <a:cs typeface="微软雅黑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8229601" y="2616200"/>
            <a:ext cx="1755140" cy="44196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spcBef>
                <a:spcPts val="140"/>
              </a:spcBef>
            </a:pPr>
            <a: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Lo</a:t>
            </a:r>
            <a:r>
              <a:rPr lang="en-US" sz="2700" b="1" spc="-7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w</a:t>
            </a:r>
            <a: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-e</a:t>
            </a:r>
            <a:r>
              <a:rPr lang="zh-CN" alt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</a:rPr>
              <a:t>玻璃</a:t>
            </a:r>
          </a:p>
        </p:txBody>
      </p:sp>
      <p:sp>
        <p:nvSpPr>
          <p:cNvPr id="6" name="object 4"/>
          <p:cNvSpPr/>
          <p:nvPr/>
        </p:nvSpPr>
        <p:spPr>
          <a:xfrm>
            <a:off x="609600" y="1600200"/>
            <a:ext cx="4897120" cy="4895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14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4267200" cy="140294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十大科技系统之⑩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高性能门窗</a:t>
            </a:r>
            <a:r>
              <a:rPr sz="3200" b="1" dirty="0" err="1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系统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9956801" y="108340"/>
            <a:ext cx="1545340" cy="1385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527050" y="2220914"/>
            <a:ext cx="7488765" cy="3951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8208435" y="2211389"/>
            <a:ext cx="3047999" cy="3960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6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grpSp>
        <p:nvGrpSpPr>
          <p:cNvPr id="16" name="组合 3"/>
          <p:cNvGrpSpPr>
            <a:grpSpLocks/>
          </p:cNvGrpSpPr>
          <p:nvPr/>
        </p:nvGrpSpPr>
        <p:grpSpPr bwMode="auto">
          <a:xfrm>
            <a:off x="1654175" y="1628775"/>
            <a:ext cx="8554537" cy="4537075"/>
            <a:chOff x="2349996" y="1772816"/>
            <a:chExt cx="7200800" cy="4392488"/>
          </a:xfrm>
        </p:grpSpPr>
        <p:graphicFrame>
          <p:nvGraphicFramePr>
            <p:cNvPr id="17" name="图示 16"/>
            <p:cNvGraphicFramePr/>
            <p:nvPr/>
          </p:nvGraphicFramePr>
          <p:xfrm>
            <a:off x="2349996" y="1772816"/>
            <a:ext cx="7200800" cy="43924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2504465" y="2249258"/>
              <a:ext cx="503612" cy="3873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000" b="1" dirty="0">
                  <a:latin typeface="+mj-ea"/>
                  <a:ea typeface="+mj-ea"/>
                </a:rPr>
                <a:t>一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63632" y="3268230"/>
              <a:ext cx="503612" cy="3873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ctr">
                <a:defRPr sz="2000" b="1"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二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1517" y="4260547"/>
              <a:ext cx="505727" cy="3873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ctr">
                <a:defRPr sz="2000" b="1"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三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45395" y="5307708"/>
              <a:ext cx="503612" cy="3873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ctr">
                <a:defRPr sz="2000" b="1"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4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711564" y="2475760"/>
            <a:ext cx="7215187" cy="35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冬季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温度舒适度的解决是夏热冬冷地区的技术</a:t>
            </a:r>
            <a:r>
              <a: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难点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918930" y="2954576"/>
            <a:ext cx="71437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能耗大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季节在夏热冬冷地区是在</a:t>
            </a:r>
            <a:r>
              <a: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夏季</a:t>
            </a:r>
          </a:p>
        </p:txBody>
      </p:sp>
      <p:sp>
        <p:nvSpPr>
          <p:cNvPr id="11" name="矩形 10"/>
          <p:cNvSpPr/>
          <p:nvPr/>
        </p:nvSpPr>
        <p:spPr>
          <a:xfrm>
            <a:off x="1883211" y="1625224"/>
            <a:ext cx="7215188" cy="676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536369" tIns="66040" rIns="66040" bIns="66040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buFont typeface="Arial" charset="0"/>
              <a:buNone/>
              <a:defRPr/>
            </a:pPr>
            <a:r>
              <a:rPr lang="zh-CN" altLang="en-US" sz="2600" dirty="0">
                <a:solidFill>
                  <a:srgbClr val="FFFF00"/>
                </a:solidFill>
              </a:rPr>
              <a:t>一   夏热冬冷地区温度舒适度与能耗的关系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883211" y="3576966"/>
            <a:ext cx="7215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要保证温度舒适度的主要能耗负荷来源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711564" y="4039452"/>
            <a:ext cx="71437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室外热（冷）的传导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711564" y="4518571"/>
            <a:ext cx="71437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夏季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室外</a:t>
            </a:r>
            <a:r>
              <a: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太阳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热的</a:t>
            </a:r>
            <a:r>
              <a:rPr lang="zh-CN" altLang="en-US" sz="2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辐射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156238" y="4989567"/>
            <a:ext cx="7215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要阻止热量的传导和辐射对负荷的影响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2227675" y="5577704"/>
            <a:ext cx="71437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室外热（冷）的传导：降低外墙的传导热</a:t>
            </a: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2296569" y="6137852"/>
            <a:ext cx="71437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夏季室外太阳热的辐射：隔绝太阳光</a:t>
            </a:r>
          </a:p>
        </p:txBody>
      </p:sp>
    </p:spTree>
    <p:extLst>
      <p:ext uri="{BB962C8B-B14F-4D97-AF65-F5344CB8AC3E}">
        <p14:creationId xmlns:p14="http://schemas.microsoft.com/office/powerpoint/2010/main" val="6668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706672" y="2571065"/>
            <a:ext cx="72151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夏热冬冷地区主要是夏季隔热为主</a:t>
            </a:r>
          </a:p>
        </p:txBody>
      </p:sp>
      <p:sp>
        <p:nvSpPr>
          <p:cNvPr id="17" name="矩形 16"/>
          <p:cNvSpPr/>
          <p:nvPr/>
        </p:nvSpPr>
        <p:spPr>
          <a:xfrm>
            <a:off x="1706671" y="1579389"/>
            <a:ext cx="7215188" cy="676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536369" tIns="66040" rIns="66040" bIns="66040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buFont typeface="Arial" charset="0"/>
              <a:buNone/>
              <a:defRPr/>
            </a:pPr>
            <a:r>
              <a:rPr lang="zh-CN" altLang="en-US" sz="2600" dirty="0">
                <a:solidFill>
                  <a:srgbClr val="FFFF00"/>
                </a:solidFill>
              </a:rPr>
              <a:t>二   夏热冬冷地区隔热与保温的关系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598831" y="3153688"/>
            <a:ext cx="72151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500"/>
              </a:lnSpc>
            </a:pP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夏热冬冷地区外围护满足了夏季隔热时</a:t>
            </a:r>
            <a:endParaRPr lang="en-US" altLang="zh-CN" sz="240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lnSpc>
                <a:spcPts val="3500"/>
              </a:lnSpc>
            </a:pP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就一定能够满足冬季保温的</a:t>
            </a:r>
          </a:p>
        </p:txBody>
      </p:sp>
    </p:spTree>
    <p:extLst>
      <p:ext uri="{BB962C8B-B14F-4D97-AF65-F5344CB8AC3E}">
        <p14:creationId xmlns:p14="http://schemas.microsoft.com/office/powerpoint/2010/main" val="12397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grpSp>
        <p:nvGrpSpPr>
          <p:cNvPr id="12" name="组合 15"/>
          <p:cNvGrpSpPr>
            <a:grpSpLocks/>
          </p:cNvGrpSpPr>
          <p:nvPr/>
        </p:nvGrpSpPr>
        <p:grpSpPr bwMode="auto">
          <a:xfrm>
            <a:off x="504722" y="1138749"/>
            <a:ext cx="4643437" cy="563562"/>
            <a:chOff x="912812" y="1395966"/>
            <a:chExt cx="4426791" cy="799356"/>
          </a:xfrm>
        </p:grpSpPr>
        <p:sp>
          <p:nvSpPr>
            <p:cNvPr id="13" name="矩形 12"/>
            <p:cNvSpPr/>
            <p:nvPr/>
          </p:nvSpPr>
          <p:spPr>
            <a:xfrm>
              <a:off x="912812" y="1395966"/>
              <a:ext cx="4426791" cy="79935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912812" y="1395966"/>
              <a:ext cx="4030272" cy="799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54024" rIns="4572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charset="0"/>
                <a:buNone/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三   夏热冬冷地区外围护的隔热分析</a:t>
              </a:r>
            </a:p>
          </p:txBody>
        </p:sp>
      </p:grpSp>
      <p:sp>
        <p:nvSpPr>
          <p:cNvPr id="19" name="矩形 3"/>
          <p:cNvSpPr>
            <a:spLocks noChangeArrowheads="1"/>
          </p:cNvSpPr>
          <p:nvPr/>
        </p:nvSpPr>
        <p:spPr bwMode="auto">
          <a:xfrm>
            <a:off x="2820547" y="1786720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夏季时仅有外墙外保温外墙热工分析示意图</a:t>
            </a:r>
          </a:p>
        </p:txBody>
      </p:sp>
      <p:pic>
        <p:nvPicPr>
          <p:cNvPr id="20" name="Picture 4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60" y="2275670"/>
            <a:ext cx="605313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8964172" y="2715407"/>
            <a:ext cx="904875" cy="29448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外</a:t>
            </a:r>
            <a:endParaRPr lang="en-US" altLang="zh-CN" sz="36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buFont typeface="Arial" charset="0"/>
              <a:buNone/>
              <a:defRPr/>
            </a:pP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墙</a:t>
            </a:r>
            <a:endParaRPr lang="en-US" altLang="zh-CN" sz="36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buFont typeface="Arial" charset="0"/>
              <a:buNone/>
              <a:defRPr/>
            </a:pP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外</a:t>
            </a:r>
            <a:endParaRPr lang="en-US" altLang="zh-CN" sz="36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buFont typeface="Arial" charset="0"/>
              <a:buNone/>
              <a:defRPr/>
            </a:pP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保</a:t>
            </a:r>
            <a:endParaRPr lang="en-US" altLang="zh-CN" sz="36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buFont typeface="Arial" charset="0"/>
              <a:buNone/>
              <a:defRPr/>
            </a:pPr>
            <a:r>
              <a:rPr lang="zh-CN" altLang="en-US" sz="3600" dirty="0">
                <a:solidFill>
                  <a:srgbClr val="FF0000"/>
                </a:solidFill>
                <a:latin typeface="+mj-ea"/>
                <a:ea typeface="+mj-ea"/>
              </a:rPr>
              <a:t>温</a:t>
            </a:r>
          </a:p>
        </p:txBody>
      </p:sp>
    </p:spTree>
    <p:extLst>
      <p:ext uri="{BB962C8B-B14F-4D97-AF65-F5344CB8AC3E}">
        <p14:creationId xmlns:p14="http://schemas.microsoft.com/office/powerpoint/2010/main" val="18726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75544" y="1865756"/>
            <a:ext cx="4570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夏季时外墙外保温对室内热工负荷影响分析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44466" y="2288336"/>
            <a:ext cx="11655467" cy="2455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    （一）、外围护结构的基本参数：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    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1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、外墙的综合传热系数：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K≤0.5W/㎡·K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）。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    结构外墙为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200mm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厚钢筋混凝土（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K=1.74W/</a:t>
            </a:r>
            <a:r>
              <a:rPr lang="en-US" altLang="zh-CN" sz="1600" dirty="0" err="1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m·K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）及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200mm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厚空心砖砌体（ 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K=0.58W/</a:t>
            </a:r>
            <a:r>
              <a:rPr lang="en-US" altLang="zh-CN" sz="1600" dirty="0" err="1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m·K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），外墙内外水泥砂浆抹灰（ 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K=0.93W/</a:t>
            </a:r>
            <a:r>
              <a:rPr lang="en-US" altLang="zh-CN" sz="1600" dirty="0" err="1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m·K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）厚度均为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20mm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；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    外墙外保温厚度为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80mm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，保温材料导热系数为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K≤0.32W/</a:t>
            </a:r>
            <a:r>
              <a:rPr lang="en-US" altLang="zh-CN" sz="1600" dirty="0" err="1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m·K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 ；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    2</a:t>
            </a: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、窗外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窗框：传热系数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K≤2.0W/㎡·K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）。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    3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、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6+12A+Low-e5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中空玻璃：传热系数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K≤2.0W/㎡·K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，遮阳系数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60%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。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    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4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、屋面保温：综合传热系数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K≤0.5W/㎡·K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。 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805539" y="4721972"/>
            <a:ext cx="8072437" cy="380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二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、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长沙</a:t>
            </a: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典型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气象年的逐时气象参数：干球温度、太阳辐射强度。 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865776" y="5123574"/>
            <a:ext cx="8497888" cy="3485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（三）、夏季测算时间为：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6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月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25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日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7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时至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8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月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13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日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15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时，共计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49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天（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1185h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）。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901468" y="5554832"/>
            <a:ext cx="3953015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1600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1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、总的传热量：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20.968kWh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；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2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、每小时平均传热量：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17.69W;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3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、最大峰值传热量：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66.95W</a:t>
            </a:r>
          </a:p>
        </p:txBody>
      </p:sp>
      <p:grpSp>
        <p:nvGrpSpPr>
          <p:cNvPr id="12" name="组合 15"/>
          <p:cNvGrpSpPr>
            <a:grpSpLocks/>
          </p:cNvGrpSpPr>
          <p:nvPr/>
        </p:nvGrpSpPr>
        <p:grpSpPr bwMode="auto">
          <a:xfrm>
            <a:off x="504722" y="1138749"/>
            <a:ext cx="4643437" cy="563562"/>
            <a:chOff x="912812" y="1395966"/>
            <a:chExt cx="4426791" cy="799356"/>
          </a:xfrm>
        </p:grpSpPr>
        <p:sp>
          <p:nvSpPr>
            <p:cNvPr id="13" name="矩形 12"/>
            <p:cNvSpPr/>
            <p:nvPr/>
          </p:nvSpPr>
          <p:spPr>
            <a:xfrm>
              <a:off x="912812" y="1395966"/>
              <a:ext cx="4426791" cy="79935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912812" y="1395966"/>
              <a:ext cx="4030272" cy="799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54024" rIns="4572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charset="0"/>
                <a:buNone/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三   夏热冬冷地区外围护的隔热分析</a:t>
              </a:r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567222" y="5850297"/>
            <a:ext cx="280852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（四）、测算结果数据</a:t>
            </a:r>
            <a:r>
              <a:rPr lang="zh-CN" altLang="en-US" sz="1600" dirty="0" smtClean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：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57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grpSp>
        <p:nvGrpSpPr>
          <p:cNvPr id="12" name="组合 15"/>
          <p:cNvGrpSpPr>
            <a:grpSpLocks/>
          </p:cNvGrpSpPr>
          <p:nvPr/>
        </p:nvGrpSpPr>
        <p:grpSpPr bwMode="auto">
          <a:xfrm>
            <a:off x="504722" y="1138749"/>
            <a:ext cx="4643437" cy="563562"/>
            <a:chOff x="912812" y="1395966"/>
            <a:chExt cx="4426791" cy="799356"/>
          </a:xfrm>
        </p:grpSpPr>
        <p:sp>
          <p:nvSpPr>
            <p:cNvPr id="13" name="矩形 12"/>
            <p:cNvSpPr/>
            <p:nvPr/>
          </p:nvSpPr>
          <p:spPr>
            <a:xfrm>
              <a:off x="912812" y="1395966"/>
              <a:ext cx="4426791" cy="79935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912812" y="1395966"/>
              <a:ext cx="4030272" cy="799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54024" rIns="4572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charset="0"/>
                <a:buNone/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三   夏热冬冷地区外围护的隔热分析</a:t>
              </a:r>
            </a:p>
          </p:txBody>
        </p:sp>
      </p:grp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2950265" y="1834356"/>
            <a:ext cx="45720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夏季时仅有外墙外保温外墙热工分析示意图</a:t>
            </a:r>
          </a:p>
        </p:txBody>
      </p:sp>
      <p:pic>
        <p:nvPicPr>
          <p:cNvPr id="7" name="Picture 33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40" y="2405856"/>
            <a:ext cx="6396038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949428" y="2834481"/>
            <a:ext cx="1430337" cy="24574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anchor="ctr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外墙遮阳幕墙</a:t>
            </a:r>
          </a:p>
          <a:p>
            <a:pPr algn="ctr">
              <a:buFont typeface="Arial" charset="0"/>
              <a:buNone/>
              <a:defRPr/>
            </a:pPr>
            <a:r>
              <a:rPr lang="en-US" altLang="zh-CN" sz="2400" dirty="0">
                <a:solidFill>
                  <a:srgbClr val="FF0000"/>
                </a:solidFill>
                <a:latin typeface="+mn-ea"/>
                <a:ea typeface="+mn-ea"/>
              </a:rPr>
              <a:t>+</a:t>
            </a:r>
          </a:p>
          <a:p>
            <a:pPr algn="ctr">
              <a:buFont typeface="Arial" charset="0"/>
              <a:buNone/>
              <a:defRPr/>
            </a:pP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建筑外墙外保温</a:t>
            </a:r>
            <a:endParaRPr lang="en-US" altLang="zh-CN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207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grpSp>
        <p:nvGrpSpPr>
          <p:cNvPr id="12" name="组合 15"/>
          <p:cNvGrpSpPr>
            <a:grpSpLocks/>
          </p:cNvGrpSpPr>
          <p:nvPr/>
        </p:nvGrpSpPr>
        <p:grpSpPr bwMode="auto">
          <a:xfrm>
            <a:off x="504722" y="1138749"/>
            <a:ext cx="4643437" cy="563562"/>
            <a:chOff x="912812" y="1395966"/>
            <a:chExt cx="4426791" cy="799356"/>
          </a:xfrm>
        </p:grpSpPr>
        <p:sp>
          <p:nvSpPr>
            <p:cNvPr id="13" name="矩形 12"/>
            <p:cNvSpPr/>
            <p:nvPr/>
          </p:nvSpPr>
          <p:spPr>
            <a:xfrm>
              <a:off x="912812" y="1395966"/>
              <a:ext cx="4426791" cy="79935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912812" y="1395966"/>
              <a:ext cx="4030272" cy="799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54024" rIns="4572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charset="0"/>
                <a:buNone/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三   夏热冬冷地区外围护的隔热分析</a:t>
              </a: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923261" y="2023541"/>
            <a:ext cx="6340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外墙增加外遮阳幕墙后夏季时对室内热工负荷影响分析</a:t>
            </a:r>
          </a:p>
        </p:txBody>
      </p:sp>
      <p:sp>
        <p:nvSpPr>
          <p:cNvPr id="11" name="Text Box 172"/>
          <p:cNvSpPr txBox="1">
            <a:spLocks noChangeArrowheads="1"/>
          </p:cNvSpPr>
          <p:nvPr/>
        </p:nvSpPr>
        <p:spPr bwMode="auto">
          <a:xfrm>
            <a:off x="1807249" y="5557316"/>
            <a:ext cx="7921625" cy="7129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由以上测算可以看出，当在外墙增加外遮阳幕墙时，可以将夏季的制冷负荷在原来基础上降低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40%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左右。</a:t>
            </a:r>
          </a:p>
        </p:txBody>
      </p:sp>
      <p:graphicFrame>
        <p:nvGraphicFramePr>
          <p:cNvPr id="15" name="Group 3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153159"/>
              </p:ext>
            </p:extLst>
          </p:nvPr>
        </p:nvGraphicFramePr>
        <p:xfrm>
          <a:off x="1880274" y="2677591"/>
          <a:ext cx="7848600" cy="2592389"/>
        </p:xfrm>
        <a:graphic>
          <a:graphicData uri="http://schemas.openxmlformats.org/drawingml/2006/table">
            <a:tbl>
              <a:tblPr/>
              <a:tblGrid>
                <a:gridCol w="1954212"/>
                <a:gridCol w="1003300"/>
                <a:gridCol w="644525"/>
                <a:gridCol w="1001713"/>
                <a:gridCol w="644525"/>
                <a:gridCol w="884237"/>
                <a:gridCol w="644525"/>
                <a:gridCol w="1071563"/>
              </a:tblGrid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无遮阳幕墙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有遮阳幕墙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降低传热量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贡献比例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总传热量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20.968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kWh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12.589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kWh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8.379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kWh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39.96%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平均传热量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17.69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10.62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7.07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39.97%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最大峰值传热量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66.95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37.62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29.33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43.81%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5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/>
          <p:nvPr/>
        </p:nvSpPr>
        <p:spPr>
          <a:xfrm>
            <a:off x="4470400" y="76200"/>
            <a:ext cx="6705600" cy="70190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700" b="1" dirty="0">
                <a:latin typeface="等线" pitchFamily="2" charset="-122"/>
                <a:ea typeface="等线" pitchFamily="2" charset="-122"/>
                <a:cs typeface="微软雅黑"/>
              </a:rPr>
              <a:t>房子是提供给“</a:t>
            </a:r>
            <a:r>
              <a:rPr lang="zh-CN" altLang="en-US" sz="3700" b="1" dirty="0">
                <a:latin typeface="华文彩云" pitchFamily="2" charset="-122"/>
                <a:ea typeface="华文彩云" pitchFamily="2" charset="-122"/>
                <a:cs typeface="微软雅黑"/>
              </a:rPr>
              <a:t>人</a:t>
            </a:r>
            <a:r>
              <a:rPr lang="zh-CN" altLang="en-US" sz="3700" b="1" dirty="0">
                <a:latin typeface="等线" pitchFamily="2" charset="-122"/>
                <a:ea typeface="等线" pitchFamily="2" charset="-122"/>
                <a:cs typeface="微软雅黑"/>
              </a:rPr>
              <a:t>类”住的</a:t>
            </a:r>
            <a:endParaRPr sz="3700" b="1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13" name="object 4"/>
          <p:cNvSpPr/>
          <p:nvPr/>
        </p:nvSpPr>
        <p:spPr>
          <a:xfrm>
            <a:off x="101600" y="1295400"/>
            <a:ext cx="2844800" cy="193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 txBox="1"/>
          <p:nvPr/>
        </p:nvSpPr>
        <p:spPr>
          <a:xfrm>
            <a:off x="3045869" y="1092200"/>
            <a:ext cx="1141338" cy="223520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世界卫生组织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(WHO)</a:t>
            </a:r>
          </a:p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两个关联性定义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16" name="左大括号 15"/>
          <p:cNvSpPr/>
          <p:nvPr/>
        </p:nvSpPr>
        <p:spPr>
          <a:xfrm>
            <a:off x="4267200" y="990600"/>
            <a:ext cx="508000" cy="2336800"/>
          </a:xfrm>
          <a:prstGeom prst="leftBrac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7" name="object 2"/>
          <p:cNvSpPr txBox="1"/>
          <p:nvPr/>
        </p:nvSpPr>
        <p:spPr>
          <a:xfrm>
            <a:off x="4775200" y="849979"/>
            <a:ext cx="7112000" cy="32694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sz="2000" b="1">
                <a:solidFill>
                  <a:srgbClr val="00B05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defRPr>
            </a:lvl1pPr>
          </a:lstStyle>
          <a:p>
            <a:r>
              <a:rPr lang="zh-CN" altLang="en-US" dirty="0"/>
              <a:t>健    康</a:t>
            </a:r>
            <a:endParaRPr lang="en-US" altLang="zh-CN" dirty="0"/>
          </a:p>
        </p:txBody>
      </p:sp>
      <p:sp>
        <p:nvSpPr>
          <p:cNvPr id="18" name="object 2"/>
          <p:cNvSpPr txBox="1"/>
          <p:nvPr/>
        </p:nvSpPr>
        <p:spPr>
          <a:xfrm>
            <a:off x="4775200" y="1295400"/>
            <a:ext cx="7213600" cy="76174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latin typeface="仿宋" pitchFamily="49" charset="-122"/>
                <a:ea typeface="仿宋" pitchFamily="49" charset="-122"/>
              </a:rPr>
              <a:t>    乃是</a:t>
            </a:r>
            <a:r>
              <a:rPr lang="zh-CN" altLang="en-US" b="1" dirty="0">
                <a:latin typeface="仿宋" pitchFamily="49" charset="-122"/>
                <a:ea typeface="仿宋" pitchFamily="49" charset="-122"/>
              </a:rPr>
              <a:t>一种在</a:t>
            </a:r>
            <a:r>
              <a:rPr lang="zh-CN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itchFamily="49" charset="-122"/>
                <a:ea typeface="仿宋" pitchFamily="49" charset="-122"/>
              </a:rPr>
              <a:t>身体</a:t>
            </a:r>
            <a:r>
              <a:rPr lang="zh-CN" altLang="en-US" b="1" dirty="0">
                <a:latin typeface="仿宋" pitchFamily="49" charset="-122"/>
                <a:ea typeface="仿宋" pitchFamily="49" charset="-122"/>
              </a:rPr>
              <a:t>上、</a:t>
            </a:r>
            <a:r>
              <a:rPr lang="zh-CN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itchFamily="49" charset="-122"/>
                <a:ea typeface="仿宋" pitchFamily="49" charset="-122"/>
              </a:rPr>
              <a:t>精神</a:t>
            </a:r>
            <a:r>
              <a:rPr lang="zh-CN" altLang="en-US" b="1" dirty="0">
                <a:latin typeface="仿宋" pitchFamily="49" charset="-122"/>
                <a:ea typeface="仿宋" pitchFamily="49" charset="-122"/>
              </a:rPr>
              <a:t>上的完满状态，以及良好的适应力，而不仅仅是没有</a:t>
            </a:r>
            <a:r>
              <a:rPr lang="zh-CN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itchFamily="49" charset="-122"/>
                <a:ea typeface="仿宋" pitchFamily="49" charset="-122"/>
              </a:rPr>
              <a:t>疾病</a:t>
            </a:r>
            <a:r>
              <a:rPr lang="zh-CN" altLang="en-US" b="1" dirty="0">
                <a:latin typeface="仿宋" pitchFamily="49" charset="-122"/>
                <a:ea typeface="仿宋" pitchFamily="49" charset="-122"/>
              </a:rPr>
              <a:t>和</a:t>
            </a:r>
            <a:r>
              <a:rPr lang="zh-CN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itchFamily="49" charset="-122"/>
                <a:ea typeface="仿宋" pitchFamily="49" charset="-122"/>
              </a:rPr>
              <a:t>衰弱</a:t>
            </a:r>
            <a:r>
              <a:rPr lang="zh-CN" altLang="en-US" b="1" dirty="0">
                <a:latin typeface="仿宋" pitchFamily="49" charset="-122"/>
                <a:ea typeface="仿宋" pitchFamily="49" charset="-122"/>
              </a:rPr>
              <a:t>的状态。</a:t>
            </a:r>
            <a:endParaRPr lang="en-US" altLang="zh-CN" b="1" dirty="0" smtClean="0">
              <a:latin typeface="仿宋" pitchFamily="49" charset="-122"/>
              <a:ea typeface="仿宋" pitchFamily="49" charset="-122"/>
              <a:cs typeface="楷体" panose="02010609060101010101" charset="-122"/>
            </a:endParaRPr>
          </a:p>
        </p:txBody>
      </p:sp>
      <p:sp>
        <p:nvSpPr>
          <p:cNvPr id="19" name="object 2"/>
          <p:cNvSpPr txBox="1"/>
          <p:nvPr/>
        </p:nvSpPr>
        <p:spPr>
          <a:xfrm>
            <a:off x="4775200" y="2108200"/>
            <a:ext cx="7112000" cy="33855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sz="2000" b="1">
                <a:solidFill>
                  <a:srgbClr val="00B05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defRPr>
            </a:lvl1pPr>
          </a:lstStyle>
          <a:p>
            <a:r>
              <a:rPr lang="zh-CN" altLang="en-US" dirty="0" smtClean="0"/>
              <a:t>健  康  住  宅</a:t>
            </a:r>
            <a:endParaRPr lang="en-US" altLang="zh-CN" dirty="0"/>
          </a:p>
        </p:txBody>
      </p:sp>
      <p:sp>
        <p:nvSpPr>
          <p:cNvPr id="20" name="object 2"/>
          <p:cNvSpPr txBox="1"/>
          <p:nvPr/>
        </p:nvSpPr>
        <p:spPr>
          <a:xfrm>
            <a:off x="4775200" y="2599251"/>
            <a:ext cx="7213600" cy="58221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zh-CN"/>
            </a:defPPr>
            <a:lvl1pPr marL="12700">
              <a:lnSpc>
                <a:spcPts val="22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b="1">
                <a:latin typeface="仿宋" pitchFamily="49" charset="-122"/>
                <a:ea typeface="仿宋" pitchFamily="49" charset="-122"/>
              </a:defRPr>
            </a:lvl1pPr>
          </a:lstStyle>
          <a:p>
            <a:r>
              <a:rPr lang="zh-CN" altLang="en-US" dirty="0"/>
              <a:t>    是指能够使</a:t>
            </a:r>
            <a:r>
              <a:rPr lang="zh-CN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居住者</a:t>
            </a:r>
            <a:r>
              <a:rPr lang="zh-CN" altLang="en-US" dirty="0"/>
              <a:t>在</a:t>
            </a:r>
            <a:r>
              <a:rPr lang="zh-CN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身体</a:t>
            </a:r>
            <a:r>
              <a:rPr lang="zh-CN" altLang="en-US" dirty="0"/>
              <a:t>上、</a:t>
            </a:r>
            <a:r>
              <a:rPr lang="zh-CN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精神</a:t>
            </a:r>
            <a:r>
              <a:rPr lang="zh-CN" altLang="en-US" dirty="0"/>
              <a:t>上、</a:t>
            </a:r>
            <a:r>
              <a:rPr lang="zh-CN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社会</a:t>
            </a:r>
            <a:r>
              <a:rPr lang="zh-CN" altLang="en-US" dirty="0"/>
              <a:t>上完全处于</a:t>
            </a:r>
            <a:r>
              <a:rPr lang="zh-CN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良好状态</a:t>
            </a:r>
            <a:r>
              <a:rPr lang="zh-CN" altLang="en-US" dirty="0"/>
              <a:t>的住宅。</a:t>
            </a:r>
            <a:endParaRPr lang="en-US" altLang="zh-CN" dirty="0"/>
          </a:p>
        </p:txBody>
      </p:sp>
      <p:sp>
        <p:nvSpPr>
          <p:cNvPr id="21" name="object 5"/>
          <p:cNvSpPr/>
          <p:nvPr/>
        </p:nvSpPr>
        <p:spPr>
          <a:xfrm>
            <a:off x="101600" y="3572747"/>
            <a:ext cx="2844800" cy="22946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/>
          <p:cNvSpPr txBox="1"/>
          <p:nvPr/>
        </p:nvSpPr>
        <p:spPr>
          <a:xfrm>
            <a:off x="3048000" y="3632200"/>
            <a:ext cx="1141338" cy="2235200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中华人民共和国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国家标准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(GB)</a:t>
            </a:r>
          </a:p>
          <a:p>
            <a:pPr marL="16933" algn="ctr">
              <a:lnSpc>
                <a:spcPts val="29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一个关联性定义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4267200" y="3937000"/>
            <a:ext cx="508000" cy="1625600"/>
          </a:xfrm>
          <a:prstGeom prst="leftBrac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4" name="object 2"/>
          <p:cNvSpPr txBox="1"/>
          <p:nvPr/>
        </p:nvSpPr>
        <p:spPr>
          <a:xfrm>
            <a:off x="4775200" y="3796379"/>
            <a:ext cx="7112000" cy="33855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sz="2000" b="1">
                <a:solidFill>
                  <a:srgbClr val="00B05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defRPr>
            </a:lvl1pPr>
          </a:lstStyle>
          <a:p>
            <a:r>
              <a:rPr lang="zh-CN" altLang="en-US" dirty="0" smtClean="0"/>
              <a:t>绿  色  建  筑</a:t>
            </a:r>
            <a:endParaRPr lang="en-US" altLang="zh-CN" dirty="0"/>
          </a:p>
        </p:txBody>
      </p:sp>
      <p:sp>
        <p:nvSpPr>
          <p:cNvPr id="25" name="object 2"/>
          <p:cNvSpPr txBox="1"/>
          <p:nvPr/>
        </p:nvSpPr>
        <p:spPr>
          <a:xfrm>
            <a:off x="4673600" y="4343401"/>
            <a:ext cx="7213600" cy="86433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zh-CN"/>
            </a:defPPr>
            <a:lvl1pPr marL="12700">
              <a:lnSpc>
                <a:spcPts val="22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b="1">
                <a:latin typeface="仿宋" pitchFamily="49" charset="-122"/>
                <a:ea typeface="仿宋" pitchFamily="49" charset="-122"/>
              </a:defRPr>
            </a:lvl1pPr>
          </a:lstStyle>
          <a:p>
            <a:r>
              <a:rPr lang="zh-CN" altLang="en-US" dirty="0"/>
              <a:t>    </a:t>
            </a:r>
            <a:r>
              <a:rPr lang="zh-CN" altLang="en-US" dirty="0" smtClean="0"/>
              <a:t>在全寿命周期内，节约资源、保护环境、减少污染，为人们提供</a:t>
            </a:r>
            <a:r>
              <a:rPr lang="zh-CN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</a:t>
            </a:r>
            <a:r>
              <a:rPr lang="zh-CN" altLang="en-US" dirty="0" smtClean="0"/>
              <a:t>、</a:t>
            </a:r>
            <a:r>
              <a:rPr lang="zh-CN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适用</a:t>
            </a:r>
            <a:r>
              <a:rPr lang="zh-CN" altLang="en-US" dirty="0" smtClean="0"/>
              <a:t>、</a:t>
            </a:r>
            <a:r>
              <a:rPr lang="zh-CN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高效</a:t>
            </a:r>
            <a:r>
              <a:rPr lang="zh-CN" altLang="en-US" dirty="0" smtClean="0"/>
              <a:t>的使用空间，最大限度地实现人与自然和谐共生的高质量</a:t>
            </a:r>
            <a:r>
              <a:rPr lang="zh-CN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建筑</a:t>
            </a:r>
            <a:r>
              <a:rPr lang="zh-CN" altLang="en-US" dirty="0" smtClean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063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grpSp>
        <p:nvGrpSpPr>
          <p:cNvPr id="12" name="组合 15"/>
          <p:cNvGrpSpPr>
            <a:grpSpLocks/>
          </p:cNvGrpSpPr>
          <p:nvPr/>
        </p:nvGrpSpPr>
        <p:grpSpPr bwMode="auto">
          <a:xfrm>
            <a:off x="504722" y="1138749"/>
            <a:ext cx="4643437" cy="563562"/>
            <a:chOff x="912812" y="1395966"/>
            <a:chExt cx="4426791" cy="799356"/>
          </a:xfrm>
        </p:grpSpPr>
        <p:sp>
          <p:nvSpPr>
            <p:cNvPr id="13" name="矩形 12"/>
            <p:cNvSpPr/>
            <p:nvPr/>
          </p:nvSpPr>
          <p:spPr>
            <a:xfrm>
              <a:off x="912812" y="1395966"/>
              <a:ext cx="4426791" cy="79935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912812" y="1395966"/>
              <a:ext cx="4030272" cy="799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54024" rIns="4572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charset="0"/>
                <a:buNone/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三   夏热冬冷地区外围护的隔热分析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0092" y="5822950"/>
            <a:ext cx="7921625" cy="7129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    由以上测算可以看出，当外墙增加外遮阳幕墙、外窗增加外遮阳卷帘时，可以将夏季的制冷负荷在原来基础上降低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70%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左右。</a:t>
            </a:r>
          </a:p>
        </p:txBody>
      </p:sp>
      <p:sp>
        <p:nvSpPr>
          <p:cNvPr id="16" name="Text Box 46"/>
          <p:cNvSpPr txBox="1">
            <a:spLocks noChangeArrowheads="1"/>
          </p:cNvSpPr>
          <p:nvPr/>
        </p:nvSpPr>
        <p:spPr bwMode="auto">
          <a:xfrm>
            <a:off x="3408504" y="2043112"/>
            <a:ext cx="5314275" cy="8104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  <a:buFont typeface="Arial" charset="0"/>
              <a:buNone/>
              <a:defRPr/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ea typeface="+mn-ea"/>
              </a:rPr>
              <a:t>外墙增加外遮阳幕墙、外窗增加外遮阳卷帘后</a:t>
            </a:r>
          </a:p>
          <a:p>
            <a:pPr algn="ctr">
              <a:lnSpc>
                <a:spcPts val="2800"/>
              </a:lnSpc>
              <a:buFont typeface="Arial" charset="0"/>
              <a:buNone/>
              <a:defRPr/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ea typeface="+mn-ea"/>
              </a:rPr>
              <a:t>夏季时对室内热工负荷影响分析</a:t>
            </a:r>
          </a:p>
        </p:txBody>
      </p:sp>
      <p:graphicFrame>
        <p:nvGraphicFramePr>
          <p:cNvPr id="17" name="Group 2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592309"/>
              </p:ext>
            </p:extLst>
          </p:nvPr>
        </p:nvGraphicFramePr>
        <p:xfrm>
          <a:off x="2327080" y="3032125"/>
          <a:ext cx="7848600" cy="2506663"/>
        </p:xfrm>
        <a:graphic>
          <a:graphicData uri="http://schemas.openxmlformats.org/drawingml/2006/table">
            <a:tbl>
              <a:tblPr/>
              <a:tblGrid>
                <a:gridCol w="1954212"/>
                <a:gridCol w="1003300"/>
                <a:gridCol w="644525"/>
                <a:gridCol w="882650"/>
                <a:gridCol w="844550"/>
                <a:gridCol w="803275"/>
                <a:gridCol w="644525"/>
                <a:gridCol w="1071563"/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窗及外墙无遮阳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窗及外墙有遮阳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降低传热量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贡献比例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总传热量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20.968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kWh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6.144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kWh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14.824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kWh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70.70%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平均传热量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17.69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5.18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12.51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70.72%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最大峰值传热量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66.95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15.05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51.9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77.52%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80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grpSp>
        <p:nvGrpSpPr>
          <p:cNvPr id="12" name="组合 15"/>
          <p:cNvGrpSpPr>
            <a:grpSpLocks/>
          </p:cNvGrpSpPr>
          <p:nvPr/>
        </p:nvGrpSpPr>
        <p:grpSpPr bwMode="auto">
          <a:xfrm>
            <a:off x="504722" y="1138749"/>
            <a:ext cx="4643437" cy="563562"/>
            <a:chOff x="912812" y="1395966"/>
            <a:chExt cx="4426791" cy="799356"/>
          </a:xfrm>
        </p:grpSpPr>
        <p:sp>
          <p:nvSpPr>
            <p:cNvPr id="13" name="矩形 12"/>
            <p:cNvSpPr/>
            <p:nvPr/>
          </p:nvSpPr>
          <p:spPr>
            <a:xfrm>
              <a:off x="912812" y="1395966"/>
              <a:ext cx="4426791" cy="79935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912812" y="1395966"/>
              <a:ext cx="4030272" cy="799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54024" rIns="4572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buFont typeface="Arial" charset="0"/>
                <a:buNone/>
                <a:defRPr/>
              </a:pP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三   夏热冬冷地区外围护的隔热分析</a:t>
              </a: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4722" y="2600522"/>
            <a:ext cx="4608208" cy="267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以上测算分析没有考虑：</a:t>
            </a:r>
            <a:endParaRPr lang="en-US" altLang="zh-CN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      </a:t>
            </a:r>
            <a:r>
              <a:rPr lang="en-US" altLang="zh-CN" sz="2800" dirty="0">
                <a:solidFill>
                  <a:schemeClr val="bg1"/>
                </a:solidFill>
                <a:latin typeface="+mn-ea"/>
                <a:ea typeface="+mn-ea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、潜热负荷（湿度）的影响，只考虑了显热负荷。</a:t>
            </a: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      </a:t>
            </a:r>
            <a:r>
              <a:rPr lang="en-US" altLang="zh-CN" sz="2800" dirty="0">
                <a:solidFill>
                  <a:schemeClr val="bg1"/>
                </a:solidFill>
                <a:latin typeface="+mn-ea"/>
                <a:ea typeface="+mn-ea"/>
              </a:rPr>
              <a:t>2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、人和设备的显热。</a:t>
            </a:r>
            <a:endParaRPr lang="en-US" altLang="zh-CN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+mn-ea"/>
                <a:ea typeface="+mn-ea"/>
              </a:rPr>
              <a:t>      3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、空气渗透的显热。</a:t>
            </a:r>
            <a:endParaRPr lang="en-US" altLang="zh-CN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993705" y="2600522"/>
            <a:ext cx="5317298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charset="0"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如果考虑实际运行中运行策略及当年实际气象的影响，长沙开福项目</a:t>
            </a:r>
            <a:r>
              <a:rPr lang="en-US" altLang="zh-CN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1.5</a:t>
            </a: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期上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品格以及开福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3.4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期万国府的</a:t>
            </a:r>
            <a:r>
              <a:rPr lang="zh-CN" altLang="en-US" sz="28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实际运行是与上述的测算分析基本上相吻合的。</a:t>
            </a:r>
            <a:endParaRPr lang="en-US" altLang="zh-CN" sz="28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20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三星级绿色建筑（长沙）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外围护结构配置与运行负荷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10061" y="1677966"/>
            <a:ext cx="7215188" cy="676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536369" tIns="66040" rIns="66040" bIns="66040" spcCol="1270" anchor="ctr"/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  <a:buFont typeface="Arial" charset="0"/>
              <a:buNone/>
              <a:defRPr/>
            </a:pPr>
            <a:r>
              <a:rPr lang="zh-CN" altLang="en-US" sz="2600" dirty="0">
                <a:solidFill>
                  <a:schemeClr val="bg1"/>
                </a:solidFill>
              </a:rPr>
              <a:t>四   夏热冬冷地区外围护配置结论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272691" y="2520603"/>
            <a:ext cx="72151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5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（一）、外墙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272691" y="3054003"/>
            <a:ext cx="7215188" cy="93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3500"/>
              </a:lnSpc>
            </a:pP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约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80mm</a:t>
            </a: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厚岩棉（依据体型系数和计算）外墙外保温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外遮阳幕墙。并要严格控制实际的体型系数。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272691" y="4255741"/>
            <a:ext cx="7215188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5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（二）、外窗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2272691" y="4787553"/>
            <a:ext cx="72151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3500"/>
              </a:lnSpc>
            </a:pP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整窗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K≤2.0W/㎡·K </a:t>
            </a: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的外窗</a:t>
            </a:r>
            <a:r>
              <a:rPr lang="en-US" altLang="zh-CN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活动外遮阳。通向非封闭空间的门的要求与外窗要求一样，包括在日常使用中也是要一样。并要严格地控制实际的窗墙比。</a:t>
            </a:r>
          </a:p>
        </p:txBody>
      </p:sp>
    </p:spTree>
    <p:extLst>
      <p:ext uri="{BB962C8B-B14F-4D97-AF65-F5344CB8AC3E}">
        <p14:creationId xmlns:p14="http://schemas.microsoft.com/office/powerpoint/2010/main" val="23556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运行能耗低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563574"/>
              </p:ext>
            </p:extLst>
          </p:nvPr>
        </p:nvGraphicFramePr>
        <p:xfrm>
          <a:off x="309553" y="2035173"/>
          <a:ext cx="3618866" cy="228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0740"/>
                <a:gridCol w="891862"/>
                <a:gridCol w="893132"/>
                <a:gridCol w="893132"/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单方耗能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kWh/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1.5</a:t>
                      </a:r>
                      <a:r>
                        <a:rPr lang="zh-CN" sz="1100" kern="0">
                          <a:effectLst/>
                        </a:rPr>
                        <a:t>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（三星）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②三期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（二星）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③一期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（无星）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30.44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36.21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38.00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单方节能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kWh/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③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②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③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-7.57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-1.80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单方节能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kWh/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②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-5.77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709652" y="148117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FF00"/>
                </a:solidFill>
              </a:rPr>
              <a:t>单方耗能（电）对比表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77787" y="211373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FF00"/>
                </a:solidFill>
              </a:rPr>
              <a:t>耗能（电）对比表（百分比）</a:t>
            </a:r>
            <a:endParaRPr lang="zh-CN" altLang="en-US" dirty="0">
              <a:solidFill>
                <a:srgbClr val="FFFF00"/>
              </a:solidFill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79220"/>
              </p:ext>
            </p:extLst>
          </p:nvPr>
        </p:nvGraphicFramePr>
        <p:xfrm>
          <a:off x="4186359" y="2667736"/>
          <a:ext cx="3618864" cy="228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161"/>
                <a:gridCol w="972161"/>
                <a:gridCol w="972161"/>
                <a:gridCol w="702381"/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单方耗能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kWh/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1.5</a:t>
                      </a:r>
                      <a:r>
                        <a:rPr lang="zh-CN" sz="1100" kern="0">
                          <a:effectLst/>
                        </a:rPr>
                        <a:t>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（三星）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②三期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（二星）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③一期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（无星）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30.44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36.21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38.00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单方节能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百分比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%/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（①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③）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③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（②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③）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③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-19.91%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-4.73%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单方节能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百分比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%/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（①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②）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②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-15.93%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7897990" y="3043392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solidFill>
                  <a:srgbClr val="FFFF00"/>
                </a:solidFill>
              </a:rPr>
              <a:t>年度</a:t>
            </a:r>
            <a:r>
              <a:rPr lang="zh-CN" altLang="zh-CN" dirty="0">
                <a:solidFill>
                  <a:srgbClr val="FFFF00"/>
                </a:solidFill>
              </a:rPr>
              <a:t>总节能（电）对比表（单方节钱）</a:t>
            </a:r>
            <a:endParaRPr lang="zh-CN" altLang="en-US" dirty="0">
              <a:solidFill>
                <a:srgbClr val="FFFF00"/>
              </a:solidFill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330535"/>
              </p:ext>
            </p:extLst>
          </p:nvPr>
        </p:nvGraphicFramePr>
        <p:xfrm>
          <a:off x="8161037" y="3574557"/>
          <a:ext cx="3618864" cy="1905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9695"/>
                <a:gridCol w="949695"/>
                <a:gridCol w="949695"/>
                <a:gridCol w="769779"/>
              </a:tblGrid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小区星级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1.5</a:t>
                      </a:r>
                      <a:r>
                        <a:rPr lang="zh-CN" sz="1100" kern="0">
                          <a:effectLst/>
                        </a:rPr>
                        <a:t>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（三星）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②三期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（二星）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③一期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（无星）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单方节钱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（元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与无星比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与无星比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-4.45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-1.06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单方节钱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（元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与二星比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-3.39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5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运行能耗低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764966" y="1878301"/>
            <a:ext cx="8787247" cy="75713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55713">
              <a:lnSpc>
                <a:spcPct val="120000"/>
              </a:lnSpc>
            </a:pP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万国府</a:t>
            </a:r>
            <a:r>
              <a:rPr lang="en-US" altLang="zh-CN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MOMΛ</a:t>
            </a: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，与普通住宅没有可比性，只能与最接近的五星级酒店比：</a:t>
            </a:r>
            <a:endParaRPr lang="en-US" altLang="zh-CN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55713">
              <a:lnSpc>
                <a:spcPct val="120000"/>
              </a:lnSpc>
            </a:pP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全年采暖、制冷、下送上回全置换式滤清新风鲜氧能耗为</a:t>
            </a:r>
            <a:r>
              <a:rPr lang="en-US" altLang="zh-CN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41</a:t>
            </a: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㎡。</a:t>
            </a:r>
            <a:endParaRPr lang="zh-CN" altLang="en-US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75202" y="3047733"/>
            <a:ext cx="8707362" cy="1089529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55713">
              <a:lnSpc>
                <a:spcPct val="12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万国府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MOMΛ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负荷设计值约为：</a:t>
            </a:r>
            <a:endParaRPr lang="en-US" altLang="zh-CN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55713">
              <a:lnSpc>
                <a:spcPct val="12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冬季（含新风及加湿）：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25W/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㎡（外墙保温好、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Low-e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玻璃）</a:t>
            </a:r>
            <a:endParaRPr lang="en-US" altLang="zh-CN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55713">
              <a:lnSpc>
                <a:spcPct val="12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夏季（含新风及除湿）：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30W/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㎡（外墙隔热好、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 Low-e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玻璃、并有很好的遮阳）</a:t>
            </a:r>
          </a:p>
        </p:txBody>
      </p:sp>
      <p:sp>
        <p:nvSpPr>
          <p:cNvPr id="16" name="矩形 15"/>
          <p:cNvSpPr/>
          <p:nvPr/>
        </p:nvSpPr>
        <p:spPr>
          <a:xfrm>
            <a:off x="1764966" y="4581902"/>
            <a:ext cx="8627478" cy="1754326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55713">
              <a:lnSpc>
                <a:spcPct val="12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万国府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MOMΛ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的采暖、制冷、新风配置：</a:t>
            </a:r>
            <a:endParaRPr lang="en-US" altLang="zh-CN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55713">
              <a:lnSpc>
                <a:spcPct val="12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末端：天棚辐射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集中式下送上回全置换式滤清新风鲜氧</a:t>
            </a:r>
            <a:endParaRPr lang="en-US" altLang="zh-CN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55713">
              <a:lnSpc>
                <a:spcPct val="12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（制热、制冷效率高，比前者能耗可降低约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15%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55713">
              <a:lnSpc>
                <a:spcPct val="12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机房：地源井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地源热泵机组</a:t>
            </a:r>
            <a:endParaRPr lang="en-US" altLang="zh-CN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55713">
              <a:lnSpc>
                <a:spcPct val="120000"/>
              </a:lnSpc>
            </a:pP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（效率高，比前者能耗可降低约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40% 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273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689600" y="91051"/>
            <a:ext cx="5508668" cy="13901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lnSpc>
                <a:spcPts val="5333"/>
              </a:lnSpc>
              <a:spcBef>
                <a:spcPts val="140"/>
              </a:spcBef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三星级绿色建筑</a:t>
            </a:r>
            <a:endParaRPr lang="en-US" sz="3200" b="1" dirty="0">
              <a:solidFill>
                <a:srgbClr val="FFFF00"/>
              </a:solidFill>
              <a:latin typeface="等线" pitchFamily="2" charset="-122"/>
              <a:ea typeface="等线" pitchFamily="2" charset="-122"/>
              <a:cs typeface="微软雅黑"/>
            </a:endParaRPr>
          </a:p>
          <a:p>
            <a:pPr marL="474121" indent="-457189" algn="ctr">
              <a:lnSpc>
                <a:spcPts val="5333"/>
              </a:lnSpc>
              <a:spcBef>
                <a:spcPts val="140"/>
              </a:spcBef>
              <a:buFont typeface="Wingdings"/>
              <a:buChar char=""/>
              <a:tabLst>
                <a:tab pos="473275" algn="l"/>
                <a:tab pos="474121" algn="l"/>
              </a:tabLst>
            </a:pPr>
            <a:r>
              <a:rPr lang="zh-CN" altLang="en-US" sz="3200" b="1" dirty="0" smtClean="0">
                <a:solidFill>
                  <a:srgbClr val="FFFF00"/>
                </a:solidFill>
                <a:latin typeface="等线" pitchFamily="2" charset="-122"/>
                <a:ea typeface="等线" pitchFamily="2" charset="-122"/>
                <a:cs typeface="微软雅黑"/>
              </a:rPr>
              <a:t>水资源节约</a:t>
            </a:r>
            <a:endParaRPr sz="3200" dirty="0">
              <a:latin typeface="等线" pitchFamily="2" charset="-122"/>
              <a:ea typeface="等线" pitchFamily="2" charset="-122"/>
              <a:cs typeface="微软雅黑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9652" y="1481175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solidFill>
                  <a:srgbClr val="FFFF00"/>
                </a:solidFill>
              </a:rPr>
              <a:t>单方</a:t>
            </a:r>
            <a:r>
              <a:rPr lang="zh-CN" altLang="zh-CN" dirty="0">
                <a:solidFill>
                  <a:srgbClr val="FFFF00"/>
                </a:solidFill>
              </a:rPr>
              <a:t>耗自来水对比表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77787" y="211373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solidFill>
                  <a:srgbClr val="FFFF00"/>
                </a:solidFill>
              </a:rPr>
              <a:t>耗</a:t>
            </a:r>
            <a:r>
              <a:rPr lang="zh-CN" altLang="zh-CN" dirty="0">
                <a:solidFill>
                  <a:srgbClr val="FFFF00"/>
                </a:solidFill>
              </a:rPr>
              <a:t>自来水对比表（百分比）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91174" y="3049911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FF00"/>
                </a:solidFill>
              </a:rPr>
              <a:t>年度</a:t>
            </a:r>
            <a:r>
              <a:rPr lang="zh-CN" altLang="zh-CN" dirty="0" smtClean="0">
                <a:solidFill>
                  <a:srgbClr val="FFFF00"/>
                </a:solidFill>
              </a:rPr>
              <a:t>总节</a:t>
            </a:r>
            <a:r>
              <a:rPr lang="zh-CN" altLang="zh-CN" dirty="0">
                <a:solidFill>
                  <a:srgbClr val="FFFF00"/>
                </a:solidFill>
              </a:rPr>
              <a:t>自来水对比表（单方节钱）</a:t>
            </a:r>
            <a:endParaRPr lang="zh-CN" altLang="en-US" dirty="0">
              <a:solidFill>
                <a:srgbClr val="FFFF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320708"/>
              </p:ext>
            </p:extLst>
          </p:nvPr>
        </p:nvGraphicFramePr>
        <p:xfrm>
          <a:off x="254140" y="2012460"/>
          <a:ext cx="3616960" cy="228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6764"/>
                <a:gridCol w="916764"/>
                <a:gridCol w="916764"/>
                <a:gridCol w="866668"/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单方耗自来水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m</a:t>
                      </a:r>
                      <a:r>
                        <a:rPr lang="zh-CN" sz="1100" kern="0">
                          <a:effectLst/>
                        </a:rPr>
                        <a:t>³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1.5</a:t>
                      </a:r>
                      <a:r>
                        <a:rPr lang="zh-CN" sz="1100" kern="0">
                          <a:effectLst/>
                        </a:rPr>
                        <a:t>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（三星）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②三期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（二星）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③一期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（无星）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0.67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0.88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0.98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单方节自来水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m</a:t>
                      </a:r>
                      <a:r>
                        <a:rPr lang="zh-CN" sz="1100" kern="0">
                          <a:effectLst/>
                        </a:rPr>
                        <a:t>³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③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②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③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-0.31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-0.10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单方节自来水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m</a:t>
                      </a:r>
                      <a:r>
                        <a:rPr lang="zh-CN" sz="1100" kern="0">
                          <a:effectLst/>
                        </a:rPr>
                        <a:t>³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②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-0.21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4287519" y="2720181"/>
          <a:ext cx="3616961" cy="228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542"/>
                <a:gridCol w="982542"/>
                <a:gridCol w="982542"/>
                <a:gridCol w="669335"/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单方耗自来水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m</a:t>
                      </a:r>
                      <a:r>
                        <a:rPr lang="zh-CN" sz="1100" kern="0">
                          <a:effectLst/>
                        </a:rPr>
                        <a:t>³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1.5</a:t>
                      </a:r>
                      <a:r>
                        <a:rPr lang="zh-CN" sz="1100" kern="0">
                          <a:effectLst/>
                        </a:rPr>
                        <a:t>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（三星）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②三期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（二星）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③一期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（无星）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0.67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0.88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0.98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单方节自来水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百分比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%/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（①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③）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③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（②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③）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③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-31.70%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-10.41%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单方节自来水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百分比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</a:t>
                      </a:r>
                      <a:r>
                        <a:rPr lang="en-US" sz="1100" kern="0">
                          <a:effectLst/>
                        </a:rPr>
                        <a:t>%/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（①</a:t>
                      </a:r>
                      <a:r>
                        <a:rPr lang="en-US" sz="1100" kern="0">
                          <a:effectLst/>
                        </a:rPr>
                        <a:t>-</a:t>
                      </a:r>
                      <a:r>
                        <a:rPr lang="zh-CN" sz="1100" kern="0">
                          <a:effectLst/>
                        </a:rPr>
                        <a:t>②）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②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-23.77%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90899"/>
              </p:ext>
            </p:extLst>
          </p:nvPr>
        </p:nvGraphicFramePr>
        <p:xfrm>
          <a:off x="8222015" y="3599701"/>
          <a:ext cx="3616961" cy="1905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9196"/>
                <a:gridCol w="949196"/>
                <a:gridCol w="949196"/>
                <a:gridCol w="769373"/>
              </a:tblGrid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小区星级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①</a:t>
                      </a:r>
                      <a:r>
                        <a:rPr lang="en-US" sz="1100" kern="0">
                          <a:effectLst/>
                        </a:rPr>
                        <a:t>1.5</a:t>
                      </a:r>
                      <a:r>
                        <a:rPr lang="zh-CN" sz="1100" kern="0">
                          <a:effectLst/>
                        </a:rPr>
                        <a:t>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（三星）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②三期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（二星）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③一期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（无星）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单方节钱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（元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与无星比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与无星比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-0.90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-0.29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单方节钱</a:t>
                      </a:r>
                      <a:r>
                        <a:rPr lang="en-US" sz="1100" kern="0">
                          <a:effectLst/>
                        </a:rPr>
                        <a:t/>
                      </a:r>
                      <a:br>
                        <a:rPr lang="en-US" sz="1100" kern="0">
                          <a:effectLst/>
                        </a:rPr>
                      </a:br>
                      <a:r>
                        <a:rPr lang="zh-CN" sz="1100" kern="0">
                          <a:effectLst/>
                        </a:rPr>
                        <a:t>（元</a:t>
                      </a:r>
                      <a:r>
                        <a:rPr lang="en-US" sz="1100" kern="0">
                          <a:effectLst/>
                        </a:rPr>
                        <a:t>/</a:t>
                      </a:r>
                      <a:r>
                        <a:rPr lang="zh-CN" sz="1100" kern="0">
                          <a:effectLst/>
                        </a:rPr>
                        <a:t>㎡）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与二星比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81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-0.60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CN" sz="1050" kern="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zh-CN" sz="1050" kern="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9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/>
          <p:nvPr/>
        </p:nvSpPr>
        <p:spPr>
          <a:xfrm>
            <a:off x="43841" y="1354947"/>
            <a:ext cx="12192000" cy="3528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940800" y="3662314"/>
            <a:ext cx="2946400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4300" b="1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感谢聆听</a:t>
            </a:r>
          </a:p>
        </p:txBody>
      </p:sp>
    </p:spTree>
    <p:extLst>
      <p:ext uri="{BB962C8B-B14F-4D97-AF65-F5344CB8AC3E}">
        <p14:creationId xmlns:p14="http://schemas.microsoft.com/office/powerpoint/2010/main" val="37178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33953" y="2286091"/>
            <a:ext cx="220027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48740" algn="l"/>
              </a:tabLst>
            </a:pPr>
            <a:r>
              <a:rPr sz="6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谢	谢</a:t>
            </a:r>
            <a:endParaRPr sz="6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imgsa.baidu.com/timg?image&amp;quality=80&amp;size=b9999_10000&amp;sec=1583140618300&amp;di=76ef46e747066241126637b8b3072dbf&amp;imgtype=0&amp;src=http%3A%2F%2Fhbimg.b0.upaiyun.com%2F78e84455bc8625d9f0e342fd28e8fee206eab18735f9e-3s4iRK_fw6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387" y="2451214"/>
            <a:ext cx="137160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泪滴形 2"/>
          <p:cNvSpPr/>
          <p:nvPr/>
        </p:nvSpPr>
        <p:spPr>
          <a:xfrm rot="2751200">
            <a:off x="4197574" y="1981105"/>
            <a:ext cx="2586028" cy="2684149"/>
          </a:xfrm>
          <a:prstGeom prst="teardrop">
            <a:avLst/>
          </a:prstGeom>
          <a:noFill/>
          <a:ln w="57150">
            <a:prstDash val="sys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5" descr="C:\Users\apple\Desktop\2020针对疫情的四恒培训\图片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89" y="3975214"/>
            <a:ext cx="1219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/>
          <p:nvPr/>
        </p:nvSpPr>
        <p:spPr>
          <a:xfrm>
            <a:off x="5989189" y="4250748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眼</a:t>
            </a:r>
            <a:endParaRPr lang="en-US" altLang="zh-CN" sz="2000" b="1" dirty="0" smtClean="0">
              <a:solidFill>
                <a:srgbClr val="FF000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pic>
        <p:nvPicPr>
          <p:cNvPr id="6" name="Picture 6" descr="C:\Users\apple\Desktop\2020针对疫情的四恒培训\图片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89" y="3670414"/>
            <a:ext cx="85331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 txBox="1"/>
          <p:nvPr/>
        </p:nvSpPr>
        <p:spPr>
          <a:xfrm>
            <a:off x="4084189" y="3869748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耳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pic>
        <p:nvPicPr>
          <p:cNvPr id="8" name="Picture 7" descr="C:\Users\apple\Desktop\2020针对疫情的四恒培训\2345_image_file_copy_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81" y="2532310"/>
            <a:ext cx="796107" cy="9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"/>
          <p:cNvSpPr txBox="1"/>
          <p:nvPr/>
        </p:nvSpPr>
        <p:spPr>
          <a:xfrm>
            <a:off x="4084189" y="2603614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鼻</a:t>
            </a:r>
            <a:endParaRPr lang="en-US" altLang="zh-CN" sz="2000" b="1" dirty="0" smtClean="0"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pic>
        <p:nvPicPr>
          <p:cNvPr id="10" name="Picture 8" descr="C:\Users\apple\Desktop\2020针对疫情的四恒培训\2345_image_file_copy_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88" y="1746364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"/>
          <p:cNvSpPr txBox="1"/>
          <p:nvPr/>
        </p:nvSpPr>
        <p:spPr>
          <a:xfrm>
            <a:off x="4884289" y="1950413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舌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pic>
        <p:nvPicPr>
          <p:cNvPr id="12" name="Picture 9" descr="C:\Users\apple\Desktop\2020针对疫情的四恒培训\2345_image_file_copy_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18" y="1003414"/>
            <a:ext cx="815371" cy="13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6179689" y="1521121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身</a:t>
            </a:r>
            <a:endParaRPr lang="en-US" altLang="zh-CN" sz="2000" b="1" dirty="0" smtClean="0"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7322687" y="3503381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意</a:t>
            </a:r>
            <a:endParaRPr lang="en-US" altLang="zh-CN" sz="2000" b="1" dirty="0" smtClean="0">
              <a:solidFill>
                <a:srgbClr val="FF000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7360789" y="1765414"/>
            <a:ext cx="800100" cy="1000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sz="2000" b="1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defRPr>
            </a:lvl1pPr>
          </a:lstStyle>
          <a:p>
            <a:r>
              <a:rPr lang="zh-CN" altLang="en-US" dirty="0"/>
              <a:t>大脑</a:t>
            </a:r>
            <a:endParaRPr lang="en-US" altLang="zh-CN" dirty="0"/>
          </a:p>
          <a:p>
            <a:r>
              <a:rPr lang="zh-CN" altLang="en-US" dirty="0"/>
              <a:t>感官</a:t>
            </a:r>
            <a:endParaRPr lang="en-US" altLang="zh-CN" dirty="0"/>
          </a:p>
          <a:p>
            <a:r>
              <a:rPr lang="zh-CN" altLang="en-US" dirty="0">
                <a:solidFill>
                  <a:srgbClr val="002060"/>
                </a:solidFill>
              </a:rPr>
              <a:t>中枢</a:t>
            </a:r>
            <a:endParaRPr lang="en-US" altLang="zh-CN" dirty="0">
              <a:solidFill>
                <a:srgbClr val="002060"/>
              </a:solidFill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7132189" y="4250748"/>
            <a:ext cx="9906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sz="2000" b="1">
                <a:latin typeface="等线" pitchFamily="2" charset="-122"/>
                <a:ea typeface="等线" pitchFamily="2" charset="-122"/>
                <a:cs typeface="楷体" panose="02010609060101010101" charset="-122"/>
              </a:defRPr>
            </a:lvl1pPr>
          </a:lstStyle>
          <a:p>
            <a:r>
              <a:rPr lang="zh-CN" altLang="en-US" dirty="0" smtClean="0"/>
              <a:t>居住者</a:t>
            </a:r>
            <a:endParaRPr lang="en-US" altLang="zh-CN" dirty="0"/>
          </a:p>
        </p:txBody>
      </p:sp>
      <p:sp>
        <p:nvSpPr>
          <p:cNvPr id="17" name="object 2"/>
          <p:cNvSpPr/>
          <p:nvPr/>
        </p:nvSpPr>
        <p:spPr>
          <a:xfrm flipH="1">
            <a:off x="2026789" y="1746364"/>
            <a:ext cx="2057400" cy="3544511"/>
          </a:xfrm>
          <a:custGeom>
            <a:avLst/>
            <a:gdLst/>
            <a:ahLst/>
            <a:cxnLst/>
            <a:rect l="l" t="t" r="r" b="b"/>
            <a:pathLst>
              <a:path w="817244" h="3870325">
                <a:moveTo>
                  <a:pt x="15285" y="0"/>
                </a:moveTo>
                <a:lnTo>
                  <a:pt x="49028" y="34329"/>
                </a:lnTo>
                <a:lnTo>
                  <a:pt x="82045" y="69099"/>
                </a:lnTo>
                <a:lnTo>
                  <a:pt x="114336" y="104301"/>
                </a:lnTo>
                <a:lnTo>
                  <a:pt x="145902" y="139925"/>
                </a:lnTo>
                <a:lnTo>
                  <a:pt x="176742" y="175962"/>
                </a:lnTo>
                <a:lnTo>
                  <a:pt x="206856" y="212402"/>
                </a:lnTo>
                <a:lnTo>
                  <a:pt x="236245" y="249234"/>
                </a:lnTo>
                <a:lnTo>
                  <a:pt x="264907" y="286451"/>
                </a:lnTo>
                <a:lnTo>
                  <a:pt x="292845" y="324042"/>
                </a:lnTo>
                <a:lnTo>
                  <a:pt x="320057" y="361997"/>
                </a:lnTo>
                <a:lnTo>
                  <a:pt x="346543" y="400307"/>
                </a:lnTo>
                <a:lnTo>
                  <a:pt x="372303" y="438963"/>
                </a:lnTo>
                <a:lnTo>
                  <a:pt x="397338" y="477954"/>
                </a:lnTo>
                <a:lnTo>
                  <a:pt x="421647" y="517271"/>
                </a:lnTo>
                <a:lnTo>
                  <a:pt x="445230" y="556905"/>
                </a:lnTo>
                <a:lnTo>
                  <a:pt x="468088" y="596846"/>
                </a:lnTo>
                <a:lnTo>
                  <a:pt x="490220" y="637084"/>
                </a:lnTo>
                <a:lnTo>
                  <a:pt x="511627" y="677610"/>
                </a:lnTo>
                <a:lnTo>
                  <a:pt x="532308" y="718415"/>
                </a:lnTo>
                <a:lnTo>
                  <a:pt x="552263" y="759487"/>
                </a:lnTo>
                <a:lnTo>
                  <a:pt x="571493" y="800819"/>
                </a:lnTo>
                <a:lnTo>
                  <a:pt x="589997" y="842401"/>
                </a:lnTo>
                <a:lnTo>
                  <a:pt x="607775" y="884222"/>
                </a:lnTo>
                <a:lnTo>
                  <a:pt x="624828" y="926273"/>
                </a:lnTo>
                <a:lnTo>
                  <a:pt x="641155" y="968545"/>
                </a:lnTo>
                <a:lnTo>
                  <a:pt x="656756" y="1011028"/>
                </a:lnTo>
                <a:lnTo>
                  <a:pt x="671632" y="1053712"/>
                </a:lnTo>
                <a:lnTo>
                  <a:pt x="685782" y="1096589"/>
                </a:lnTo>
                <a:lnTo>
                  <a:pt x="699206" y="1139647"/>
                </a:lnTo>
                <a:lnTo>
                  <a:pt x="711905" y="1182878"/>
                </a:lnTo>
                <a:lnTo>
                  <a:pt x="723878" y="1226273"/>
                </a:lnTo>
                <a:lnTo>
                  <a:pt x="735126" y="1269820"/>
                </a:lnTo>
                <a:lnTo>
                  <a:pt x="745648" y="1313512"/>
                </a:lnTo>
                <a:lnTo>
                  <a:pt x="755444" y="1357338"/>
                </a:lnTo>
                <a:lnTo>
                  <a:pt x="764514" y="1401289"/>
                </a:lnTo>
                <a:lnTo>
                  <a:pt x="772859" y="1445354"/>
                </a:lnTo>
                <a:lnTo>
                  <a:pt x="780479" y="1489526"/>
                </a:lnTo>
                <a:lnTo>
                  <a:pt x="787372" y="1533793"/>
                </a:lnTo>
                <a:lnTo>
                  <a:pt x="793540" y="1578146"/>
                </a:lnTo>
                <a:lnTo>
                  <a:pt x="798982" y="1622577"/>
                </a:lnTo>
                <a:lnTo>
                  <a:pt x="803699" y="1667074"/>
                </a:lnTo>
                <a:lnTo>
                  <a:pt x="807690" y="1711629"/>
                </a:lnTo>
                <a:lnTo>
                  <a:pt x="810956" y="1756232"/>
                </a:lnTo>
                <a:lnTo>
                  <a:pt x="813495" y="1800873"/>
                </a:lnTo>
                <a:lnTo>
                  <a:pt x="815309" y="1845544"/>
                </a:lnTo>
                <a:lnTo>
                  <a:pt x="816398" y="1890233"/>
                </a:lnTo>
                <a:lnTo>
                  <a:pt x="816761" y="1934932"/>
                </a:lnTo>
                <a:lnTo>
                  <a:pt x="816398" y="1979631"/>
                </a:lnTo>
                <a:lnTo>
                  <a:pt x="815309" y="2024320"/>
                </a:lnTo>
                <a:lnTo>
                  <a:pt x="813495" y="2068990"/>
                </a:lnTo>
                <a:lnTo>
                  <a:pt x="810956" y="2113631"/>
                </a:lnTo>
                <a:lnTo>
                  <a:pt x="807690" y="2158234"/>
                </a:lnTo>
                <a:lnTo>
                  <a:pt x="803699" y="2202789"/>
                </a:lnTo>
                <a:lnTo>
                  <a:pt x="798982" y="2247287"/>
                </a:lnTo>
                <a:lnTo>
                  <a:pt x="793540" y="2291717"/>
                </a:lnTo>
                <a:lnTo>
                  <a:pt x="787372" y="2336071"/>
                </a:lnTo>
                <a:lnTo>
                  <a:pt x="780479" y="2380338"/>
                </a:lnTo>
                <a:lnTo>
                  <a:pt x="772859" y="2424509"/>
                </a:lnTo>
                <a:lnTo>
                  <a:pt x="764514" y="2468575"/>
                </a:lnTo>
                <a:lnTo>
                  <a:pt x="755444" y="2512526"/>
                </a:lnTo>
                <a:lnTo>
                  <a:pt x="745648" y="2556352"/>
                </a:lnTo>
                <a:lnTo>
                  <a:pt x="735126" y="2600043"/>
                </a:lnTo>
                <a:lnTo>
                  <a:pt x="723878" y="2643591"/>
                </a:lnTo>
                <a:lnTo>
                  <a:pt x="711905" y="2686985"/>
                </a:lnTo>
                <a:lnTo>
                  <a:pt x="699206" y="2730216"/>
                </a:lnTo>
                <a:lnTo>
                  <a:pt x="685782" y="2773275"/>
                </a:lnTo>
                <a:lnTo>
                  <a:pt x="671632" y="2816151"/>
                </a:lnTo>
                <a:lnTo>
                  <a:pt x="656756" y="2858836"/>
                </a:lnTo>
                <a:lnTo>
                  <a:pt x="641155" y="2901319"/>
                </a:lnTo>
                <a:lnTo>
                  <a:pt x="624828" y="2943591"/>
                </a:lnTo>
                <a:lnTo>
                  <a:pt x="607775" y="2985642"/>
                </a:lnTo>
                <a:lnTo>
                  <a:pt x="589997" y="3027463"/>
                </a:lnTo>
                <a:lnTo>
                  <a:pt x="571493" y="3069044"/>
                </a:lnTo>
                <a:lnTo>
                  <a:pt x="552263" y="3110376"/>
                </a:lnTo>
                <a:lnTo>
                  <a:pt x="532308" y="3151449"/>
                </a:lnTo>
                <a:lnTo>
                  <a:pt x="511627" y="3192253"/>
                </a:lnTo>
                <a:lnTo>
                  <a:pt x="490220" y="3232779"/>
                </a:lnTo>
                <a:lnTo>
                  <a:pt x="468088" y="3273017"/>
                </a:lnTo>
                <a:lnTo>
                  <a:pt x="445230" y="3312958"/>
                </a:lnTo>
                <a:lnTo>
                  <a:pt x="421647" y="3352592"/>
                </a:lnTo>
                <a:lnTo>
                  <a:pt x="397338" y="3391909"/>
                </a:lnTo>
                <a:lnTo>
                  <a:pt x="372303" y="3430901"/>
                </a:lnTo>
                <a:lnTo>
                  <a:pt x="346543" y="3469556"/>
                </a:lnTo>
                <a:lnTo>
                  <a:pt x="320057" y="3507866"/>
                </a:lnTo>
                <a:lnTo>
                  <a:pt x="292845" y="3545821"/>
                </a:lnTo>
                <a:lnTo>
                  <a:pt x="264907" y="3583412"/>
                </a:lnTo>
                <a:lnTo>
                  <a:pt x="236245" y="3620629"/>
                </a:lnTo>
                <a:lnTo>
                  <a:pt x="206856" y="3657461"/>
                </a:lnTo>
                <a:lnTo>
                  <a:pt x="176742" y="3693901"/>
                </a:lnTo>
                <a:lnTo>
                  <a:pt x="145902" y="3729938"/>
                </a:lnTo>
                <a:lnTo>
                  <a:pt x="114336" y="3765562"/>
                </a:lnTo>
                <a:lnTo>
                  <a:pt x="82045" y="3800764"/>
                </a:lnTo>
                <a:lnTo>
                  <a:pt x="49028" y="3835534"/>
                </a:lnTo>
                <a:lnTo>
                  <a:pt x="15285" y="3869863"/>
                </a:lnTo>
                <a:lnTo>
                  <a:pt x="0" y="3854578"/>
                </a:lnTo>
                <a:lnTo>
                  <a:pt x="33831" y="3820152"/>
                </a:lnTo>
                <a:lnTo>
                  <a:pt x="66928" y="3785278"/>
                </a:lnTo>
                <a:lnTo>
                  <a:pt x="99289" y="3749967"/>
                </a:lnTo>
                <a:lnTo>
                  <a:pt x="130914" y="3714229"/>
                </a:lnTo>
                <a:lnTo>
                  <a:pt x="161805" y="3678073"/>
                </a:lnTo>
                <a:lnTo>
                  <a:pt x="191959" y="3641509"/>
                </a:lnTo>
                <a:lnTo>
                  <a:pt x="221378" y="3604547"/>
                </a:lnTo>
                <a:lnTo>
                  <a:pt x="250062" y="3567196"/>
                </a:lnTo>
                <a:lnTo>
                  <a:pt x="278010" y="3529468"/>
                </a:lnTo>
                <a:lnTo>
                  <a:pt x="305223" y="3491371"/>
                </a:lnTo>
                <a:lnTo>
                  <a:pt x="331700" y="3452915"/>
                </a:lnTo>
                <a:lnTo>
                  <a:pt x="357442" y="3414111"/>
                </a:lnTo>
                <a:lnTo>
                  <a:pt x="382448" y="3374967"/>
                </a:lnTo>
                <a:lnTo>
                  <a:pt x="406719" y="3335494"/>
                </a:lnTo>
                <a:lnTo>
                  <a:pt x="430254" y="3295702"/>
                </a:lnTo>
                <a:lnTo>
                  <a:pt x="453054" y="3255600"/>
                </a:lnTo>
                <a:lnTo>
                  <a:pt x="475118" y="3215199"/>
                </a:lnTo>
                <a:lnTo>
                  <a:pt x="496447" y="3174507"/>
                </a:lnTo>
                <a:lnTo>
                  <a:pt x="517040" y="3133536"/>
                </a:lnTo>
                <a:lnTo>
                  <a:pt x="536898" y="3092294"/>
                </a:lnTo>
                <a:lnTo>
                  <a:pt x="556020" y="3050792"/>
                </a:lnTo>
                <a:lnTo>
                  <a:pt x="574407" y="3009039"/>
                </a:lnTo>
                <a:lnTo>
                  <a:pt x="592059" y="2967045"/>
                </a:lnTo>
                <a:lnTo>
                  <a:pt x="608975" y="2924821"/>
                </a:lnTo>
                <a:lnTo>
                  <a:pt x="625155" y="2882375"/>
                </a:lnTo>
                <a:lnTo>
                  <a:pt x="640600" y="2839718"/>
                </a:lnTo>
                <a:lnTo>
                  <a:pt x="655310" y="2796860"/>
                </a:lnTo>
                <a:lnTo>
                  <a:pt x="669284" y="2753810"/>
                </a:lnTo>
                <a:lnTo>
                  <a:pt x="682523" y="2710578"/>
                </a:lnTo>
                <a:lnTo>
                  <a:pt x="695026" y="2667175"/>
                </a:lnTo>
                <a:lnTo>
                  <a:pt x="706793" y="2623609"/>
                </a:lnTo>
                <a:lnTo>
                  <a:pt x="717825" y="2579890"/>
                </a:lnTo>
                <a:lnTo>
                  <a:pt x="728122" y="2536030"/>
                </a:lnTo>
                <a:lnTo>
                  <a:pt x="737683" y="2492036"/>
                </a:lnTo>
                <a:lnTo>
                  <a:pt x="746509" y="2447920"/>
                </a:lnTo>
                <a:lnTo>
                  <a:pt x="754599" y="2403691"/>
                </a:lnTo>
                <a:lnTo>
                  <a:pt x="761954" y="2359358"/>
                </a:lnTo>
                <a:lnTo>
                  <a:pt x="768573" y="2314933"/>
                </a:lnTo>
                <a:lnTo>
                  <a:pt x="774457" y="2270423"/>
                </a:lnTo>
                <a:lnTo>
                  <a:pt x="779606" y="2225840"/>
                </a:lnTo>
                <a:lnTo>
                  <a:pt x="784018" y="2181193"/>
                </a:lnTo>
                <a:lnTo>
                  <a:pt x="787696" y="2136492"/>
                </a:lnTo>
                <a:lnTo>
                  <a:pt x="790638" y="2091747"/>
                </a:lnTo>
                <a:lnTo>
                  <a:pt x="792844" y="2046968"/>
                </a:lnTo>
                <a:lnTo>
                  <a:pt x="794315" y="2002164"/>
                </a:lnTo>
                <a:lnTo>
                  <a:pt x="795051" y="1957345"/>
                </a:lnTo>
                <a:lnTo>
                  <a:pt x="795051" y="1912521"/>
                </a:lnTo>
                <a:lnTo>
                  <a:pt x="794315" y="1867702"/>
                </a:lnTo>
                <a:lnTo>
                  <a:pt x="792844" y="1822898"/>
                </a:lnTo>
                <a:lnTo>
                  <a:pt x="790638" y="1778118"/>
                </a:lnTo>
                <a:lnTo>
                  <a:pt x="787696" y="1733373"/>
                </a:lnTo>
                <a:lnTo>
                  <a:pt x="784018" y="1688672"/>
                </a:lnTo>
                <a:lnTo>
                  <a:pt x="779606" y="1644025"/>
                </a:lnTo>
                <a:lnTo>
                  <a:pt x="774457" y="1599442"/>
                </a:lnTo>
                <a:lnTo>
                  <a:pt x="768573" y="1554933"/>
                </a:lnTo>
                <a:lnTo>
                  <a:pt x="761954" y="1510507"/>
                </a:lnTo>
                <a:lnTo>
                  <a:pt x="754599" y="1466175"/>
                </a:lnTo>
                <a:lnTo>
                  <a:pt x="746509" y="1421946"/>
                </a:lnTo>
                <a:lnTo>
                  <a:pt x="737683" y="1377829"/>
                </a:lnTo>
                <a:lnTo>
                  <a:pt x="728122" y="1333836"/>
                </a:lnTo>
                <a:lnTo>
                  <a:pt x="717825" y="1289975"/>
                </a:lnTo>
                <a:lnTo>
                  <a:pt x="706793" y="1246257"/>
                </a:lnTo>
                <a:lnTo>
                  <a:pt x="695026" y="1202691"/>
                </a:lnTo>
                <a:lnTo>
                  <a:pt x="682523" y="1159287"/>
                </a:lnTo>
                <a:lnTo>
                  <a:pt x="669284" y="1116055"/>
                </a:lnTo>
                <a:lnTo>
                  <a:pt x="655310" y="1073006"/>
                </a:lnTo>
                <a:lnTo>
                  <a:pt x="640600" y="1030147"/>
                </a:lnTo>
                <a:lnTo>
                  <a:pt x="625155" y="987490"/>
                </a:lnTo>
                <a:lnTo>
                  <a:pt x="608975" y="945045"/>
                </a:lnTo>
                <a:lnTo>
                  <a:pt x="592059" y="902820"/>
                </a:lnTo>
                <a:lnTo>
                  <a:pt x="574407" y="860827"/>
                </a:lnTo>
                <a:lnTo>
                  <a:pt x="556020" y="819074"/>
                </a:lnTo>
                <a:lnTo>
                  <a:pt x="536898" y="777572"/>
                </a:lnTo>
                <a:lnTo>
                  <a:pt x="517040" y="736330"/>
                </a:lnTo>
                <a:lnTo>
                  <a:pt x="496447" y="695358"/>
                </a:lnTo>
                <a:lnTo>
                  <a:pt x="475118" y="654667"/>
                </a:lnTo>
                <a:lnTo>
                  <a:pt x="453054" y="614265"/>
                </a:lnTo>
                <a:lnTo>
                  <a:pt x="430254" y="574164"/>
                </a:lnTo>
                <a:lnTo>
                  <a:pt x="406719" y="534371"/>
                </a:lnTo>
                <a:lnTo>
                  <a:pt x="382448" y="494899"/>
                </a:lnTo>
                <a:lnTo>
                  <a:pt x="357442" y="455755"/>
                </a:lnTo>
                <a:lnTo>
                  <a:pt x="331700" y="416950"/>
                </a:lnTo>
                <a:lnTo>
                  <a:pt x="305223" y="378495"/>
                </a:lnTo>
                <a:lnTo>
                  <a:pt x="278010" y="340398"/>
                </a:lnTo>
                <a:lnTo>
                  <a:pt x="250062" y="302669"/>
                </a:lnTo>
                <a:lnTo>
                  <a:pt x="221378" y="265319"/>
                </a:lnTo>
                <a:lnTo>
                  <a:pt x="191959" y="228357"/>
                </a:lnTo>
                <a:lnTo>
                  <a:pt x="161805" y="191793"/>
                </a:lnTo>
                <a:lnTo>
                  <a:pt x="130914" y="155637"/>
                </a:lnTo>
                <a:lnTo>
                  <a:pt x="99289" y="119898"/>
                </a:lnTo>
                <a:lnTo>
                  <a:pt x="66928" y="84587"/>
                </a:lnTo>
                <a:lnTo>
                  <a:pt x="33831" y="49713"/>
                </a:lnTo>
                <a:lnTo>
                  <a:pt x="0" y="15287"/>
                </a:lnTo>
                <a:lnTo>
                  <a:pt x="15285" y="0"/>
                </a:lnTo>
                <a:close/>
              </a:path>
            </a:pathLst>
          </a:custGeom>
          <a:ln w="19050">
            <a:solidFill>
              <a:srgbClr val="FFFF00"/>
            </a:solidFill>
            <a:prstDash val="sysDot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云形 17"/>
          <p:cNvSpPr/>
          <p:nvPr/>
        </p:nvSpPr>
        <p:spPr>
          <a:xfrm>
            <a:off x="2483989" y="1953746"/>
            <a:ext cx="609600" cy="690135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object 2"/>
          <p:cNvSpPr txBox="1"/>
          <p:nvPr/>
        </p:nvSpPr>
        <p:spPr>
          <a:xfrm>
            <a:off x="2598289" y="2133949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物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20" name="云形 19"/>
          <p:cNvSpPr/>
          <p:nvPr/>
        </p:nvSpPr>
        <p:spPr>
          <a:xfrm>
            <a:off x="2536033" y="4332747"/>
            <a:ext cx="609600" cy="690135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object 2"/>
          <p:cNvSpPr txBox="1"/>
          <p:nvPr/>
        </p:nvSpPr>
        <p:spPr>
          <a:xfrm>
            <a:off x="2650333" y="4512950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声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22" name="云形 21"/>
          <p:cNvSpPr/>
          <p:nvPr/>
        </p:nvSpPr>
        <p:spPr>
          <a:xfrm>
            <a:off x="3398389" y="4732879"/>
            <a:ext cx="609600" cy="690135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object 2"/>
          <p:cNvSpPr txBox="1"/>
          <p:nvPr/>
        </p:nvSpPr>
        <p:spPr>
          <a:xfrm>
            <a:off x="3512689" y="4913082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光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24" name="云形 23"/>
          <p:cNvSpPr/>
          <p:nvPr/>
        </p:nvSpPr>
        <p:spPr>
          <a:xfrm>
            <a:off x="3322189" y="1536814"/>
            <a:ext cx="609600" cy="690135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object 2"/>
          <p:cNvSpPr txBox="1"/>
          <p:nvPr/>
        </p:nvSpPr>
        <p:spPr>
          <a:xfrm>
            <a:off x="3436489" y="1717017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热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1817435" y="2811078"/>
            <a:ext cx="609600" cy="690135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object 2"/>
          <p:cNvSpPr txBox="1"/>
          <p:nvPr/>
        </p:nvSpPr>
        <p:spPr>
          <a:xfrm>
            <a:off x="1931735" y="2991281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水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28" name="云形 27"/>
          <p:cNvSpPr/>
          <p:nvPr/>
        </p:nvSpPr>
        <p:spPr>
          <a:xfrm>
            <a:off x="1874389" y="3666079"/>
            <a:ext cx="609600" cy="690135"/>
          </a:xfrm>
          <a:prstGeom prst="cloud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object 2"/>
          <p:cNvSpPr txBox="1"/>
          <p:nvPr/>
        </p:nvSpPr>
        <p:spPr>
          <a:xfrm>
            <a:off x="1988689" y="3846282"/>
            <a:ext cx="381000" cy="322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气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30" name="曲线连接符 29"/>
          <p:cNvCxnSpPr>
            <a:endCxn id="5" idx="1"/>
          </p:cNvCxnSpPr>
          <p:nvPr/>
        </p:nvCxnSpPr>
        <p:spPr>
          <a:xfrm flipV="1">
            <a:off x="3893689" y="4417781"/>
            <a:ext cx="2095500" cy="624236"/>
          </a:xfrm>
          <a:prstGeom prst="curvedConnector3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/>
          <p:cNvSpPr txBox="1"/>
          <p:nvPr/>
        </p:nvSpPr>
        <p:spPr>
          <a:xfrm>
            <a:off x="4480308" y="4743496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视</a:t>
            </a:r>
            <a:endParaRPr lang="en-US" altLang="zh-CN" sz="2000" b="1" dirty="0" smtClean="0">
              <a:solidFill>
                <a:srgbClr val="FF000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32" name="曲线连接符 31"/>
          <p:cNvCxnSpPr/>
          <p:nvPr/>
        </p:nvCxnSpPr>
        <p:spPr>
          <a:xfrm flipV="1">
            <a:off x="6300591" y="3503381"/>
            <a:ext cx="1136398" cy="860231"/>
          </a:xfrm>
          <a:prstGeom prst="curvedConnector3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ject 2"/>
          <p:cNvSpPr txBox="1"/>
          <p:nvPr/>
        </p:nvSpPr>
        <p:spPr>
          <a:xfrm>
            <a:off x="6827389" y="3869748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觉</a:t>
            </a:r>
            <a:endParaRPr lang="en-US" altLang="zh-CN" sz="2000" b="1" dirty="0" smtClean="0">
              <a:solidFill>
                <a:srgbClr val="FF000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34" name="曲线连接符 33"/>
          <p:cNvCxnSpPr>
            <a:endCxn id="7" idx="1"/>
          </p:cNvCxnSpPr>
          <p:nvPr/>
        </p:nvCxnSpPr>
        <p:spPr>
          <a:xfrm flipV="1">
            <a:off x="3031333" y="4036781"/>
            <a:ext cx="1052856" cy="548033"/>
          </a:xfrm>
          <a:prstGeom prst="curvedConnector3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2"/>
          <p:cNvSpPr txBox="1"/>
          <p:nvPr/>
        </p:nvSpPr>
        <p:spPr>
          <a:xfrm>
            <a:off x="3245989" y="4051414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听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36" name="曲线连接符 35"/>
          <p:cNvCxnSpPr/>
          <p:nvPr/>
        </p:nvCxnSpPr>
        <p:spPr>
          <a:xfrm flipV="1">
            <a:off x="4541389" y="3408050"/>
            <a:ext cx="2971798" cy="554199"/>
          </a:xfrm>
          <a:prstGeom prst="curvedConnector3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2"/>
          <p:cNvSpPr txBox="1"/>
          <p:nvPr/>
        </p:nvSpPr>
        <p:spPr>
          <a:xfrm>
            <a:off x="5907432" y="3441814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觉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38" name="曲线连接符 37"/>
          <p:cNvCxnSpPr/>
          <p:nvPr/>
        </p:nvCxnSpPr>
        <p:spPr>
          <a:xfrm flipV="1">
            <a:off x="2369689" y="2908415"/>
            <a:ext cx="1714500" cy="961333"/>
          </a:xfrm>
          <a:prstGeom prst="curvedConnector3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/>
          <p:cNvSpPr txBox="1"/>
          <p:nvPr/>
        </p:nvSpPr>
        <p:spPr>
          <a:xfrm>
            <a:off x="3169789" y="3260148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嗅</a:t>
            </a:r>
            <a:endParaRPr lang="en-US" altLang="zh-CN" sz="2000" b="1" dirty="0" smtClean="0">
              <a:solidFill>
                <a:srgbClr val="FF000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40" name="曲线连接符 39"/>
          <p:cNvCxnSpPr/>
          <p:nvPr/>
        </p:nvCxnSpPr>
        <p:spPr>
          <a:xfrm>
            <a:off x="4434648" y="2908414"/>
            <a:ext cx="3002341" cy="414765"/>
          </a:xfrm>
          <a:prstGeom prst="curvedConnector3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ject 2"/>
          <p:cNvSpPr txBox="1"/>
          <p:nvPr/>
        </p:nvSpPr>
        <p:spPr>
          <a:xfrm>
            <a:off x="5523290" y="2989113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觉</a:t>
            </a:r>
            <a:endParaRPr lang="en-US" altLang="zh-CN" sz="2000" b="1" dirty="0" smtClean="0">
              <a:solidFill>
                <a:srgbClr val="FF000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42" name="曲线连接符 41"/>
          <p:cNvCxnSpPr/>
          <p:nvPr/>
        </p:nvCxnSpPr>
        <p:spPr>
          <a:xfrm flipV="1">
            <a:off x="2262361" y="2226949"/>
            <a:ext cx="2621928" cy="964966"/>
          </a:xfrm>
          <a:prstGeom prst="curvedConnector3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曲线连接符 42"/>
          <p:cNvCxnSpPr/>
          <p:nvPr/>
        </p:nvCxnSpPr>
        <p:spPr>
          <a:xfrm flipV="1">
            <a:off x="2956310" y="2226949"/>
            <a:ext cx="1904998" cy="205215"/>
          </a:xfrm>
          <a:prstGeom prst="curvedConnector3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bject 2"/>
          <p:cNvSpPr txBox="1"/>
          <p:nvPr/>
        </p:nvSpPr>
        <p:spPr>
          <a:xfrm>
            <a:off x="4274689" y="2089264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味</a:t>
            </a:r>
            <a:endParaRPr lang="en-US" altLang="zh-CN" sz="2000" b="1" dirty="0" smtClean="0"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45" name="曲线连接符 44"/>
          <p:cNvCxnSpPr/>
          <p:nvPr/>
        </p:nvCxnSpPr>
        <p:spPr>
          <a:xfrm>
            <a:off x="5074789" y="2300982"/>
            <a:ext cx="2362202" cy="1022199"/>
          </a:xfrm>
          <a:prstGeom prst="curvedConnector3">
            <a:avLst>
              <a:gd name="adj1" fmla="val 50000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2"/>
          <p:cNvSpPr txBox="1"/>
          <p:nvPr/>
        </p:nvSpPr>
        <p:spPr>
          <a:xfrm>
            <a:off x="6128962" y="2735752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觉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47" name="曲线连接符 46"/>
          <p:cNvCxnSpPr/>
          <p:nvPr/>
        </p:nvCxnSpPr>
        <p:spPr>
          <a:xfrm flipV="1">
            <a:off x="3869597" y="1416222"/>
            <a:ext cx="2410383" cy="379941"/>
          </a:xfrm>
          <a:prstGeom prst="curvedConnector3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曲线连接符 47"/>
          <p:cNvCxnSpPr/>
          <p:nvPr/>
        </p:nvCxnSpPr>
        <p:spPr>
          <a:xfrm rot="5400000" flipH="1" flipV="1">
            <a:off x="3263277" y="25771"/>
            <a:ext cx="1683067" cy="4247954"/>
          </a:xfrm>
          <a:prstGeom prst="curvedConnector2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曲线连接符 48"/>
          <p:cNvCxnSpPr/>
          <p:nvPr/>
        </p:nvCxnSpPr>
        <p:spPr>
          <a:xfrm flipV="1">
            <a:off x="2934312" y="1339649"/>
            <a:ext cx="3207277" cy="961334"/>
          </a:xfrm>
          <a:prstGeom prst="curvedConnector3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ject 2"/>
          <p:cNvSpPr txBox="1"/>
          <p:nvPr/>
        </p:nvSpPr>
        <p:spPr>
          <a:xfrm>
            <a:off x="5455789" y="1202748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触</a:t>
            </a:r>
            <a:endParaRPr lang="en-US" altLang="zh-CN" sz="2000" b="1" dirty="0" smtClean="0"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cxnSp>
        <p:nvCxnSpPr>
          <p:cNvPr id="51" name="曲线连接符 50"/>
          <p:cNvCxnSpPr/>
          <p:nvPr/>
        </p:nvCxnSpPr>
        <p:spPr>
          <a:xfrm rot="16200000" flipH="1">
            <a:off x="6252332" y="2068270"/>
            <a:ext cx="1165384" cy="929670"/>
          </a:xfrm>
          <a:prstGeom prst="curvedConnector3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2"/>
          <p:cNvSpPr txBox="1"/>
          <p:nvPr/>
        </p:nvSpPr>
        <p:spPr>
          <a:xfrm>
            <a:off x="6443187" y="2269548"/>
            <a:ext cx="3810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</a:pPr>
            <a:r>
              <a:rPr lang="zh-CN" altLang="en-US" sz="2000" b="1" dirty="0" smtClean="0">
                <a:solidFill>
                  <a:srgbClr val="00206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rPr>
              <a:t>觉</a:t>
            </a:r>
            <a:endParaRPr lang="en-US" altLang="zh-CN" sz="2000" b="1" dirty="0" smtClean="0">
              <a:solidFill>
                <a:srgbClr val="002060"/>
              </a:solidFill>
              <a:latin typeface="等线" pitchFamily="2" charset="-122"/>
              <a:ea typeface="等线" pitchFamily="2" charset="-122"/>
              <a:cs typeface="楷体" panose="02010609060101010101" charset="-122"/>
            </a:endParaRPr>
          </a:p>
        </p:txBody>
      </p:sp>
      <p:sp>
        <p:nvSpPr>
          <p:cNvPr id="53" name="object 2"/>
          <p:cNvSpPr txBox="1"/>
          <p:nvPr/>
        </p:nvSpPr>
        <p:spPr>
          <a:xfrm>
            <a:off x="9002036" y="887720"/>
            <a:ext cx="160020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ts val="25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sz="2000" b="1">
                <a:solidFill>
                  <a:srgbClr val="00B050"/>
                </a:solidFill>
                <a:latin typeface="等线" pitchFamily="2" charset="-122"/>
                <a:ea typeface="等线" pitchFamily="2" charset="-122"/>
                <a:cs typeface="楷体" panose="02010609060101010101" charset="-122"/>
              </a:defRPr>
            </a:lvl1pPr>
          </a:lstStyle>
          <a:p>
            <a:r>
              <a:rPr lang="zh-CN" altLang="en-US" dirty="0" smtClean="0"/>
              <a:t>健  康  住  宅</a:t>
            </a:r>
            <a:endParaRPr lang="en-US" altLang="zh-CN" dirty="0"/>
          </a:p>
        </p:txBody>
      </p:sp>
      <p:sp>
        <p:nvSpPr>
          <p:cNvPr id="54" name="object 2"/>
          <p:cNvSpPr txBox="1"/>
          <p:nvPr/>
        </p:nvSpPr>
        <p:spPr>
          <a:xfrm>
            <a:off x="9051096" y="1557363"/>
            <a:ext cx="1752600" cy="3155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zh-CN"/>
            </a:defPPr>
            <a:lvl1pPr marL="12700">
              <a:lnSpc>
                <a:spcPts val="2200"/>
              </a:lnSpc>
              <a:spcBef>
                <a:spcPts val="105"/>
              </a:spcBef>
              <a:tabLst>
                <a:tab pos="354965" algn="l"/>
                <a:tab pos="355600" algn="l"/>
              </a:tabLst>
              <a:defRPr b="1">
                <a:latin typeface="仿宋" pitchFamily="49" charset="-122"/>
                <a:ea typeface="仿宋" pitchFamily="49" charset="-122"/>
              </a:defRPr>
            </a:lvl1pPr>
          </a:lstStyle>
          <a:p>
            <a:pPr>
              <a:lnSpc>
                <a:spcPts val="3500"/>
              </a:lnSpc>
            </a:pPr>
            <a:r>
              <a:rPr lang="zh-CN" altLang="en-US" sz="2400" dirty="0"/>
              <a:t>    是指能够使</a:t>
            </a:r>
            <a:r>
              <a:rPr lang="zh-CN" alt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居住者</a:t>
            </a:r>
            <a:r>
              <a:rPr lang="zh-CN" altLang="en-US" sz="2400" dirty="0"/>
              <a:t>在</a:t>
            </a:r>
            <a:r>
              <a:rPr lang="zh-CN" alt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身体</a:t>
            </a:r>
            <a:r>
              <a:rPr lang="zh-CN" altLang="en-US" sz="2400" dirty="0"/>
              <a:t>上、</a:t>
            </a:r>
            <a:r>
              <a:rPr lang="zh-CN" alt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精神</a:t>
            </a:r>
            <a:r>
              <a:rPr lang="zh-CN" altLang="en-US" sz="2400" dirty="0"/>
              <a:t>上、</a:t>
            </a:r>
            <a:r>
              <a:rPr lang="zh-CN" alt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社会</a:t>
            </a:r>
            <a:r>
              <a:rPr lang="zh-CN" altLang="en-US" sz="2400" dirty="0"/>
              <a:t>上完全处于</a:t>
            </a:r>
            <a:r>
              <a:rPr lang="zh-CN" alt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良好状态</a:t>
            </a:r>
            <a:r>
              <a:rPr lang="zh-CN" altLang="en-US" sz="2400" dirty="0"/>
              <a:t>的住宅。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9050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85116" y="445622"/>
            <a:ext cx="7462424" cy="72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3000"/>
              </a:lnSpc>
            </a:pP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世卫</a:t>
            </a:r>
            <a:r>
              <a:rPr lang="en-US" altLang="zh-CN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(</a:t>
            </a:r>
            <a:r>
              <a:rPr lang="en-US" altLang="zh-CN" sz="3200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WHO</a:t>
            </a:r>
            <a:r>
              <a:rPr lang="en-US" altLang="zh-CN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)</a:t>
            </a: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健康住宅</a:t>
            </a:r>
            <a:r>
              <a:rPr lang="zh-CN" altLang="en-US" sz="3200" dirty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十五</a:t>
            </a:r>
            <a:r>
              <a:rPr lang="zh-CN" altLang="en-US" sz="3200" dirty="0" smtClean="0">
                <a:solidFill>
                  <a:srgbClr val="C00000"/>
                </a:solidFill>
                <a:latin typeface="等线" pitchFamily="2" charset="-122"/>
                <a:ea typeface="等线" pitchFamily="2" charset="-122"/>
              </a:rPr>
              <a:t>条标准</a:t>
            </a:r>
            <a:endParaRPr lang="zh-CN" altLang="en-US" sz="3200" dirty="0">
              <a:solidFill>
                <a:srgbClr val="C00000"/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71845" y="1315450"/>
            <a:ext cx="11665667" cy="47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一、会引起过敏症的化学物质的浓度很低。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71844" y="1935271"/>
            <a:ext cx="11665667" cy="108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二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、为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满足第一点的要求， </a:t>
            </a:r>
            <a:endParaRPr lang="en-US" altLang="zh-CN" sz="28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尽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可不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使用易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散的化学物质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的胶合板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、墙体装修材料等。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1843" y="3133594"/>
            <a:ext cx="11665667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三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、安装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换气性能良好的换气设备， 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能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将室内污染物质排至室外，</a:t>
            </a:r>
          </a:p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特别是对高气密性、高隔热性来说，</a:t>
            </a:r>
          </a:p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必须采用具有风管的中央换气系统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，进行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定时换气。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71841" y="4846526"/>
            <a:ext cx="11665667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四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、在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厨房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灶具或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吸烟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处要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安装局部排气设备。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71840" y="5627316"/>
            <a:ext cx="11665667" cy="10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1221" tIns="45610" rIns="91221" bIns="45610" anchor="ctr"/>
          <a:lstStyle/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五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、起居室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、卧室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、厨房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、厕所、走廊、浴室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等</a:t>
            </a:r>
            <a:endParaRPr lang="en-US" altLang="zh-CN" sz="2800" dirty="0" smtClean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  <a:p>
            <a:pPr algn="ctr" defTabSz="1255713" hangingPunct="0">
              <a:lnSpc>
                <a:spcPts val="4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要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全年保持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在</a:t>
            </a:r>
            <a:r>
              <a:rPr lang="en-US" altLang="zh-CN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17</a:t>
            </a:r>
            <a:r>
              <a:rPr lang="en-US" altLang="zh-CN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℃~27</a:t>
            </a:r>
            <a:r>
              <a:rPr lang="en-US" altLang="zh-CN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℃</a:t>
            </a:r>
            <a:r>
              <a:rPr lang="zh-CN" altLang="en-US" sz="2800" dirty="0" smtClean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之间</a:t>
            </a:r>
            <a:r>
              <a:rPr lang="zh-CN" altLang="en-US" sz="2800" dirty="0">
                <a:solidFill>
                  <a:schemeClr val="bg1"/>
                </a:solidFill>
                <a:latin typeface="等线" pitchFamily="2" charset="-122"/>
                <a:ea typeface="等线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434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4747</Words>
  <Application>Microsoft Office PowerPoint</Application>
  <PresentationFormat>自定义</PresentationFormat>
  <Paragraphs>736</Paragraphs>
  <Slides>77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77</vt:i4>
      </vt:variant>
    </vt:vector>
  </HeadingPairs>
  <TitlesOfParts>
    <vt:vector size="82" baseType="lpstr">
      <vt:lpstr>Office 主题​​</vt:lpstr>
      <vt:lpstr>3_自定义设计方案</vt:lpstr>
      <vt:lpstr>自定义设计方案</vt:lpstr>
      <vt:lpstr>2_自定义设计方案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</dc:creator>
  <cp:lastModifiedBy>Wang</cp:lastModifiedBy>
  <cp:revision>52</cp:revision>
  <dcterms:created xsi:type="dcterms:W3CDTF">2021-01-03T07:44:25Z</dcterms:created>
  <dcterms:modified xsi:type="dcterms:W3CDTF">2021-11-26T03:19:38Z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2052-3.0.1.4848</vt:lpwstr>
  </property>
</Properties>
</file>